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0413" cy="7164388"/>
  <p:notesSz cx="6858000" cy="9144000"/>
  <p:defaultTextStyle>
    <a:defPPr>
      <a:defRPr lang="en-US"/>
    </a:defPPr>
    <a:lvl1pPr marL="0" algn="l" defTabSz="1238646" rtl="0" eaLnBrk="1" latinLnBrk="0" hangingPunct="1">
      <a:defRPr sz="2400" kern="1200">
        <a:solidFill>
          <a:schemeClr val="tx1"/>
        </a:solidFill>
        <a:latin typeface="+mn-lt"/>
        <a:ea typeface="+mn-ea"/>
        <a:cs typeface="+mn-cs"/>
      </a:defRPr>
    </a:lvl1pPr>
    <a:lvl2pPr marL="619323" algn="l" defTabSz="1238646" rtl="0" eaLnBrk="1" latinLnBrk="0" hangingPunct="1">
      <a:defRPr sz="2400" kern="1200">
        <a:solidFill>
          <a:schemeClr val="tx1"/>
        </a:solidFill>
        <a:latin typeface="+mn-lt"/>
        <a:ea typeface="+mn-ea"/>
        <a:cs typeface="+mn-cs"/>
      </a:defRPr>
    </a:lvl2pPr>
    <a:lvl3pPr marL="1238646" algn="l" defTabSz="1238646" rtl="0" eaLnBrk="1" latinLnBrk="0" hangingPunct="1">
      <a:defRPr sz="2400" kern="1200">
        <a:solidFill>
          <a:schemeClr val="tx1"/>
        </a:solidFill>
        <a:latin typeface="+mn-lt"/>
        <a:ea typeface="+mn-ea"/>
        <a:cs typeface="+mn-cs"/>
      </a:defRPr>
    </a:lvl3pPr>
    <a:lvl4pPr marL="1857969" algn="l" defTabSz="1238646" rtl="0" eaLnBrk="1" latinLnBrk="0" hangingPunct="1">
      <a:defRPr sz="2400" kern="1200">
        <a:solidFill>
          <a:schemeClr val="tx1"/>
        </a:solidFill>
        <a:latin typeface="+mn-lt"/>
        <a:ea typeface="+mn-ea"/>
        <a:cs typeface="+mn-cs"/>
      </a:defRPr>
    </a:lvl4pPr>
    <a:lvl5pPr marL="2477292" algn="l" defTabSz="1238646" rtl="0" eaLnBrk="1" latinLnBrk="0" hangingPunct="1">
      <a:defRPr sz="2400" kern="1200">
        <a:solidFill>
          <a:schemeClr val="tx1"/>
        </a:solidFill>
        <a:latin typeface="+mn-lt"/>
        <a:ea typeface="+mn-ea"/>
        <a:cs typeface="+mn-cs"/>
      </a:defRPr>
    </a:lvl5pPr>
    <a:lvl6pPr marL="3096616" algn="l" defTabSz="1238646" rtl="0" eaLnBrk="1" latinLnBrk="0" hangingPunct="1">
      <a:defRPr sz="2400" kern="1200">
        <a:solidFill>
          <a:schemeClr val="tx1"/>
        </a:solidFill>
        <a:latin typeface="+mn-lt"/>
        <a:ea typeface="+mn-ea"/>
        <a:cs typeface="+mn-cs"/>
      </a:defRPr>
    </a:lvl6pPr>
    <a:lvl7pPr marL="3715939" algn="l" defTabSz="1238646" rtl="0" eaLnBrk="1" latinLnBrk="0" hangingPunct="1">
      <a:defRPr sz="2400" kern="1200">
        <a:solidFill>
          <a:schemeClr val="tx1"/>
        </a:solidFill>
        <a:latin typeface="+mn-lt"/>
        <a:ea typeface="+mn-ea"/>
        <a:cs typeface="+mn-cs"/>
      </a:defRPr>
    </a:lvl7pPr>
    <a:lvl8pPr marL="4335262" algn="l" defTabSz="1238646" rtl="0" eaLnBrk="1" latinLnBrk="0" hangingPunct="1">
      <a:defRPr sz="2400" kern="1200">
        <a:solidFill>
          <a:schemeClr val="tx1"/>
        </a:solidFill>
        <a:latin typeface="+mn-lt"/>
        <a:ea typeface="+mn-ea"/>
        <a:cs typeface="+mn-cs"/>
      </a:defRPr>
    </a:lvl8pPr>
    <a:lvl9pPr marL="4954585" algn="l" defTabSz="1238646"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918" y="-102"/>
      </p:cViewPr>
      <p:guideLst>
        <p:guide orient="horz" pos="2257"/>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225605"/>
            <a:ext cx="10361851" cy="153570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4059820"/>
            <a:ext cx="8533289" cy="1830899"/>
          </a:xfrm>
        </p:spPr>
        <p:txBody>
          <a:bodyPr/>
          <a:lstStyle>
            <a:lvl1pPr marL="0" indent="0" algn="ctr">
              <a:buNone/>
              <a:defRPr>
                <a:solidFill>
                  <a:schemeClr val="tx1">
                    <a:tint val="75000"/>
                  </a:schemeClr>
                </a:solidFill>
              </a:defRPr>
            </a:lvl1pPr>
            <a:lvl2pPr marL="619323" indent="0" algn="ctr">
              <a:buNone/>
              <a:defRPr>
                <a:solidFill>
                  <a:schemeClr val="tx1">
                    <a:tint val="75000"/>
                  </a:schemeClr>
                </a:solidFill>
              </a:defRPr>
            </a:lvl2pPr>
            <a:lvl3pPr marL="1238646" indent="0" algn="ctr">
              <a:buNone/>
              <a:defRPr>
                <a:solidFill>
                  <a:schemeClr val="tx1">
                    <a:tint val="75000"/>
                  </a:schemeClr>
                </a:solidFill>
              </a:defRPr>
            </a:lvl3pPr>
            <a:lvl4pPr marL="1857969" indent="0" algn="ctr">
              <a:buNone/>
              <a:defRPr>
                <a:solidFill>
                  <a:schemeClr val="tx1">
                    <a:tint val="75000"/>
                  </a:schemeClr>
                </a:solidFill>
              </a:defRPr>
            </a:lvl4pPr>
            <a:lvl5pPr marL="2477292" indent="0" algn="ctr">
              <a:buNone/>
              <a:defRPr>
                <a:solidFill>
                  <a:schemeClr val="tx1">
                    <a:tint val="75000"/>
                  </a:schemeClr>
                </a:solidFill>
              </a:defRPr>
            </a:lvl5pPr>
            <a:lvl6pPr marL="3096616" indent="0" algn="ctr">
              <a:buNone/>
              <a:defRPr>
                <a:solidFill>
                  <a:schemeClr val="tx1">
                    <a:tint val="75000"/>
                  </a:schemeClr>
                </a:solidFill>
              </a:defRPr>
            </a:lvl6pPr>
            <a:lvl7pPr marL="3715939" indent="0" algn="ctr">
              <a:buNone/>
              <a:defRPr>
                <a:solidFill>
                  <a:schemeClr val="tx1">
                    <a:tint val="75000"/>
                  </a:schemeClr>
                </a:solidFill>
              </a:defRPr>
            </a:lvl7pPr>
            <a:lvl8pPr marL="4335262" indent="0" algn="ctr">
              <a:buNone/>
              <a:defRPr>
                <a:solidFill>
                  <a:schemeClr val="tx1">
                    <a:tint val="75000"/>
                  </a:schemeClr>
                </a:solidFill>
              </a:defRPr>
            </a:lvl8pPr>
            <a:lvl9pPr marL="495458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862B27-ECC2-4E76-91E1-192B9CD762C9}"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62B27-ECC2-4E76-91E1-192B9CD762C9}"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15595"/>
            <a:ext cx="2742843" cy="458388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15595"/>
            <a:ext cx="8025355" cy="458388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62B27-ECC2-4E76-91E1-192B9CD762C9}"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62B27-ECC2-4E76-91E1-192B9CD762C9}"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603784"/>
            <a:ext cx="10361851" cy="1422927"/>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3036574"/>
            <a:ext cx="10361851" cy="1567209"/>
          </a:xfrm>
        </p:spPr>
        <p:txBody>
          <a:bodyPr anchor="b"/>
          <a:lstStyle>
            <a:lvl1pPr marL="0" indent="0">
              <a:buNone/>
              <a:defRPr sz="2700">
                <a:solidFill>
                  <a:schemeClr val="tx1">
                    <a:tint val="75000"/>
                  </a:schemeClr>
                </a:solidFill>
              </a:defRPr>
            </a:lvl1pPr>
            <a:lvl2pPr marL="619323" indent="0">
              <a:buNone/>
              <a:defRPr sz="2400">
                <a:solidFill>
                  <a:schemeClr val="tx1">
                    <a:tint val="75000"/>
                  </a:schemeClr>
                </a:solidFill>
              </a:defRPr>
            </a:lvl2pPr>
            <a:lvl3pPr marL="1238646" indent="0">
              <a:buNone/>
              <a:defRPr sz="2200">
                <a:solidFill>
                  <a:schemeClr val="tx1">
                    <a:tint val="75000"/>
                  </a:schemeClr>
                </a:solidFill>
              </a:defRPr>
            </a:lvl3pPr>
            <a:lvl4pPr marL="1857969" indent="0">
              <a:buNone/>
              <a:defRPr sz="1900">
                <a:solidFill>
                  <a:schemeClr val="tx1">
                    <a:tint val="75000"/>
                  </a:schemeClr>
                </a:solidFill>
              </a:defRPr>
            </a:lvl4pPr>
            <a:lvl5pPr marL="2477292" indent="0">
              <a:buNone/>
              <a:defRPr sz="1900">
                <a:solidFill>
                  <a:schemeClr val="tx1">
                    <a:tint val="75000"/>
                  </a:schemeClr>
                </a:solidFill>
              </a:defRPr>
            </a:lvl5pPr>
            <a:lvl6pPr marL="3096616" indent="0">
              <a:buNone/>
              <a:defRPr sz="1900">
                <a:solidFill>
                  <a:schemeClr val="tx1">
                    <a:tint val="75000"/>
                  </a:schemeClr>
                </a:solidFill>
              </a:defRPr>
            </a:lvl6pPr>
            <a:lvl7pPr marL="3715939" indent="0">
              <a:buNone/>
              <a:defRPr sz="1900">
                <a:solidFill>
                  <a:schemeClr val="tx1">
                    <a:tint val="75000"/>
                  </a:schemeClr>
                </a:solidFill>
              </a:defRPr>
            </a:lvl7pPr>
            <a:lvl8pPr marL="4335262" indent="0">
              <a:buNone/>
              <a:defRPr sz="1900">
                <a:solidFill>
                  <a:schemeClr val="tx1">
                    <a:tint val="75000"/>
                  </a:schemeClr>
                </a:solidFill>
              </a:defRPr>
            </a:lvl8pPr>
            <a:lvl9pPr marL="4954585"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862B27-ECC2-4E76-91E1-192B9CD762C9}"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253769"/>
            <a:ext cx="5384099" cy="3545708"/>
          </a:xfrm>
        </p:spPr>
        <p:txBody>
          <a:bodyPr/>
          <a:lstStyle>
            <a:lvl1pPr>
              <a:defRPr sz="3800"/>
            </a:lvl1pPr>
            <a:lvl2pPr>
              <a:defRPr sz="33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253769"/>
            <a:ext cx="5384099" cy="3545708"/>
          </a:xfrm>
        </p:spPr>
        <p:txBody>
          <a:bodyPr/>
          <a:lstStyle>
            <a:lvl1pPr>
              <a:defRPr sz="3800"/>
            </a:lvl1pPr>
            <a:lvl2pPr>
              <a:defRPr sz="33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862B27-ECC2-4E76-91E1-192B9CD762C9}"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8"/>
            <a:ext cx="10971372" cy="119406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1" y="1603696"/>
            <a:ext cx="5386216" cy="668345"/>
          </a:xfrm>
        </p:spPr>
        <p:txBody>
          <a:bodyPr anchor="b"/>
          <a:lstStyle>
            <a:lvl1pPr marL="0" indent="0">
              <a:buNone/>
              <a:defRPr sz="3300" b="1"/>
            </a:lvl1pPr>
            <a:lvl2pPr marL="619323" indent="0">
              <a:buNone/>
              <a:defRPr sz="2700" b="1"/>
            </a:lvl2pPr>
            <a:lvl3pPr marL="1238646" indent="0">
              <a:buNone/>
              <a:defRPr sz="2400" b="1"/>
            </a:lvl3pPr>
            <a:lvl4pPr marL="1857969" indent="0">
              <a:buNone/>
              <a:defRPr sz="2200" b="1"/>
            </a:lvl4pPr>
            <a:lvl5pPr marL="2477292" indent="0">
              <a:buNone/>
              <a:defRPr sz="2200" b="1"/>
            </a:lvl5pPr>
            <a:lvl6pPr marL="3096616" indent="0">
              <a:buNone/>
              <a:defRPr sz="2200" b="1"/>
            </a:lvl6pPr>
            <a:lvl7pPr marL="3715939" indent="0">
              <a:buNone/>
              <a:defRPr sz="2200" b="1"/>
            </a:lvl7pPr>
            <a:lvl8pPr marL="4335262" indent="0">
              <a:buNone/>
              <a:defRPr sz="2200" b="1"/>
            </a:lvl8pPr>
            <a:lvl9pPr marL="4954585"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09521" y="2272039"/>
            <a:ext cx="5386216" cy="4127816"/>
          </a:xfrm>
        </p:spPr>
        <p:txBody>
          <a:bodyPr/>
          <a:lstStyle>
            <a:lvl1pPr>
              <a:defRPr sz="33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2" y="1603696"/>
            <a:ext cx="5388332" cy="668345"/>
          </a:xfrm>
        </p:spPr>
        <p:txBody>
          <a:bodyPr anchor="b"/>
          <a:lstStyle>
            <a:lvl1pPr marL="0" indent="0">
              <a:buNone/>
              <a:defRPr sz="3300" b="1"/>
            </a:lvl1pPr>
            <a:lvl2pPr marL="619323" indent="0">
              <a:buNone/>
              <a:defRPr sz="2700" b="1"/>
            </a:lvl2pPr>
            <a:lvl3pPr marL="1238646" indent="0">
              <a:buNone/>
              <a:defRPr sz="2400" b="1"/>
            </a:lvl3pPr>
            <a:lvl4pPr marL="1857969" indent="0">
              <a:buNone/>
              <a:defRPr sz="2200" b="1"/>
            </a:lvl4pPr>
            <a:lvl5pPr marL="2477292" indent="0">
              <a:buNone/>
              <a:defRPr sz="2200" b="1"/>
            </a:lvl5pPr>
            <a:lvl6pPr marL="3096616" indent="0">
              <a:buNone/>
              <a:defRPr sz="2200" b="1"/>
            </a:lvl6pPr>
            <a:lvl7pPr marL="3715939" indent="0">
              <a:buNone/>
              <a:defRPr sz="2200" b="1"/>
            </a:lvl7pPr>
            <a:lvl8pPr marL="4335262" indent="0">
              <a:buNone/>
              <a:defRPr sz="2200" b="1"/>
            </a:lvl8pPr>
            <a:lvl9pPr marL="4954585"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192562" y="2272039"/>
            <a:ext cx="5388332" cy="4127816"/>
          </a:xfrm>
        </p:spPr>
        <p:txBody>
          <a:bodyPr/>
          <a:lstStyle>
            <a:lvl1pPr>
              <a:defRPr sz="33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862B27-ECC2-4E76-91E1-192B9CD762C9}"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862B27-ECC2-4E76-91E1-192B9CD762C9}"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62B27-ECC2-4E76-91E1-192B9CD762C9}"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3" y="285248"/>
            <a:ext cx="4010562" cy="1213966"/>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113" y="285250"/>
            <a:ext cx="6814779" cy="6114607"/>
          </a:xfrm>
        </p:spPr>
        <p:txBody>
          <a:bodyPr/>
          <a:lstStyle>
            <a:lvl1pPr>
              <a:defRPr sz="4300"/>
            </a:lvl1pPr>
            <a:lvl2pPr>
              <a:defRPr sz="3800"/>
            </a:lvl2pPr>
            <a:lvl3pPr>
              <a:defRPr sz="33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3" y="1499216"/>
            <a:ext cx="4010562" cy="4900641"/>
          </a:xfrm>
        </p:spPr>
        <p:txBody>
          <a:bodyPr/>
          <a:lstStyle>
            <a:lvl1pPr marL="0" indent="0">
              <a:buNone/>
              <a:defRPr sz="1900"/>
            </a:lvl1pPr>
            <a:lvl2pPr marL="619323" indent="0">
              <a:buNone/>
              <a:defRPr sz="1600"/>
            </a:lvl2pPr>
            <a:lvl3pPr marL="1238646" indent="0">
              <a:buNone/>
              <a:defRPr sz="1400"/>
            </a:lvl3pPr>
            <a:lvl4pPr marL="1857969" indent="0">
              <a:buNone/>
              <a:defRPr sz="1200"/>
            </a:lvl4pPr>
            <a:lvl5pPr marL="2477292" indent="0">
              <a:buNone/>
              <a:defRPr sz="1200"/>
            </a:lvl5pPr>
            <a:lvl6pPr marL="3096616" indent="0">
              <a:buNone/>
              <a:defRPr sz="1200"/>
            </a:lvl6pPr>
            <a:lvl7pPr marL="3715939" indent="0">
              <a:buNone/>
              <a:defRPr sz="1200"/>
            </a:lvl7pPr>
            <a:lvl8pPr marL="4335262" indent="0">
              <a:buNone/>
              <a:defRPr sz="1200"/>
            </a:lvl8pPr>
            <a:lvl9pPr marL="495458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62B27-ECC2-4E76-91E1-192B9CD762C9}"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5015072"/>
            <a:ext cx="7314248" cy="592058"/>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406" y="640151"/>
            <a:ext cx="7314248" cy="4298633"/>
          </a:xfrm>
        </p:spPr>
        <p:txBody>
          <a:bodyPr/>
          <a:lstStyle>
            <a:lvl1pPr marL="0" indent="0">
              <a:buNone/>
              <a:defRPr sz="4300"/>
            </a:lvl1pPr>
            <a:lvl2pPr marL="619323" indent="0">
              <a:buNone/>
              <a:defRPr sz="3800"/>
            </a:lvl2pPr>
            <a:lvl3pPr marL="1238646" indent="0">
              <a:buNone/>
              <a:defRPr sz="3300"/>
            </a:lvl3pPr>
            <a:lvl4pPr marL="1857969" indent="0">
              <a:buNone/>
              <a:defRPr sz="2700"/>
            </a:lvl4pPr>
            <a:lvl5pPr marL="2477292" indent="0">
              <a:buNone/>
              <a:defRPr sz="2700"/>
            </a:lvl5pPr>
            <a:lvl6pPr marL="3096616" indent="0">
              <a:buNone/>
              <a:defRPr sz="2700"/>
            </a:lvl6pPr>
            <a:lvl7pPr marL="3715939" indent="0">
              <a:buNone/>
              <a:defRPr sz="2700"/>
            </a:lvl7pPr>
            <a:lvl8pPr marL="4335262" indent="0">
              <a:buNone/>
              <a:defRPr sz="2700"/>
            </a:lvl8pPr>
            <a:lvl9pPr marL="4954585" indent="0">
              <a:buNone/>
              <a:defRPr sz="2700"/>
            </a:lvl9pPr>
          </a:lstStyle>
          <a:p>
            <a:endParaRPr lang="en-US"/>
          </a:p>
        </p:txBody>
      </p:sp>
      <p:sp>
        <p:nvSpPr>
          <p:cNvPr id="4" name="Text Placeholder 3"/>
          <p:cNvSpPr>
            <a:spLocks noGrp="1"/>
          </p:cNvSpPr>
          <p:nvPr>
            <p:ph type="body" sz="half" idx="2"/>
          </p:nvPr>
        </p:nvSpPr>
        <p:spPr>
          <a:xfrm>
            <a:off x="2389406" y="5607129"/>
            <a:ext cx="7314248" cy="840821"/>
          </a:xfrm>
        </p:spPr>
        <p:txBody>
          <a:bodyPr/>
          <a:lstStyle>
            <a:lvl1pPr marL="0" indent="0">
              <a:buNone/>
              <a:defRPr sz="1900"/>
            </a:lvl1pPr>
            <a:lvl2pPr marL="619323" indent="0">
              <a:buNone/>
              <a:defRPr sz="1600"/>
            </a:lvl2pPr>
            <a:lvl3pPr marL="1238646" indent="0">
              <a:buNone/>
              <a:defRPr sz="1400"/>
            </a:lvl3pPr>
            <a:lvl4pPr marL="1857969" indent="0">
              <a:buNone/>
              <a:defRPr sz="1200"/>
            </a:lvl4pPr>
            <a:lvl5pPr marL="2477292" indent="0">
              <a:buNone/>
              <a:defRPr sz="1200"/>
            </a:lvl5pPr>
            <a:lvl6pPr marL="3096616" indent="0">
              <a:buNone/>
              <a:defRPr sz="1200"/>
            </a:lvl6pPr>
            <a:lvl7pPr marL="3715939" indent="0">
              <a:buNone/>
              <a:defRPr sz="1200"/>
            </a:lvl7pPr>
            <a:lvl8pPr marL="4335262" indent="0">
              <a:buNone/>
              <a:defRPr sz="1200"/>
            </a:lvl8pPr>
            <a:lvl9pPr marL="495458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62B27-ECC2-4E76-91E1-192B9CD762C9}"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C186A7-4DE7-4D62-9B6D-C337F5AE988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86908"/>
            <a:ext cx="10971372" cy="1194065"/>
          </a:xfrm>
          <a:prstGeom prst="rect">
            <a:avLst/>
          </a:prstGeom>
        </p:spPr>
        <p:txBody>
          <a:bodyPr vert="horz" lIns="123865" tIns="61932" rIns="123865" bIns="6193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521" y="1671692"/>
            <a:ext cx="10971372" cy="4728165"/>
          </a:xfrm>
          <a:prstGeom prst="rect">
            <a:avLst/>
          </a:prstGeom>
        </p:spPr>
        <p:txBody>
          <a:bodyPr vert="horz" lIns="123865" tIns="61932" rIns="123865" bIns="619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640327"/>
            <a:ext cx="2844430" cy="381438"/>
          </a:xfrm>
          <a:prstGeom prst="rect">
            <a:avLst/>
          </a:prstGeom>
        </p:spPr>
        <p:txBody>
          <a:bodyPr vert="horz" lIns="123865" tIns="61932" rIns="123865" bIns="61932" rtlCol="0" anchor="ctr"/>
          <a:lstStyle>
            <a:lvl1pPr algn="l">
              <a:defRPr sz="1600">
                <a:solidFill>
                  <a:schemeClr val="tx1">
                    <a:tint val="75000"/>
                  </a:schemeClr>
                </a:solidFill>
              </a:defRPr>
            </a:lvl1pPr>
          </a:lstStyle>
          <a:p>
            <a:fld id="{39862B27-ECC2-4E76-91E1-192B9CD762C9}" type="datetimeFigureOut">
              <a:rPr lang="en-US" smtClean="0"/>
              <a:t>1/30/2022</a:t>
            </a:fld>
            <a:endParaRPr lang="en-US"/>
          </a:p>
        </p:txBody>
      </p:sp>
      <p:sp>
        <p:nvSpPr>
          <p:cNvPr id="5" name="Footer Placeholder 4"/>
          <p:cNvSpPr>
            <a:spLocks noGrp="1"/>
          </p:cNvSpPr>
          <p:nvPr>
            <p:ph type="ftr" sz="quarter" idx="3"/>
          </p:nvPr>
        </p:nvSpPr>
        <p:spPr>
          <a:xfrm>
            <a:off x="4165058" y="6640327"/>
            <a:ext cx="3860297" cy="381438"/>
          </a:xfrm>
          <a:prstGeom prst="rect">
            <a:avLst/>
          </a:prstGeom>
        </p:spPr>
        <p:txBody>
          <a:bodyPr vert="horz" lIns="123865" tIns="61932" rIns="123865" bIns="61932"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6463" y="6640327"/>
            <a:ext cx="2844430" cy="381438"/>
          </a:xfrm>
          <a:prstGeom prst="rect">
            <a:avLst/>
          </a:prstGeom>
        </p:spPr>
        <p:txBody>
          <a:bodyPr vert="horz" lIns="123865" tIns="61932" rIns="123865" bIns="61932" rtlCol="0" anchor="ctr"/>
          <a:lstStyle>
            <a:lvl1pPr algn="r">
              <a:defRPr sz="1600">
                <a:solidFill>
                  <a:schemeClr val="tx1">
                    <a:tint val="75000"/>
                  </a:schemeClr>
                </a:solidFill>
              </a:defRPr>
            </a:lvl1pPr>
          </a:lstStyle>
          <a:p>
            <a:fld id="{CAC186A7-4DE7-4D62-9B6D-C337F5AE988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38646" rtl="0" eaLnBrk="1" latinLnBrk="0" hangingPunct="1">
        <a:spcBef>
          <a:spcPct val="0"/>
        </a:spcBef>
        <a:buNone/>
        <a:defRPr sz="6000" kern="1200">
          <a:solidFill>
            <a:schemeClr val="tx1"/>
          </a:solidFill>
          <a:latin typeface="+mj-lt"/>
          <a:ea typeface="+mj-ea"/>
          <a:cs typeface="+mj-cs"/>
        </a:defRPr>
      </a:lvl1pPr>
    </p:titleStyle>
    <p:bodyStyle>
      <a:lvl1pPr marL="464492" indent="-464492" algn="l" defTabSz="1238646"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1006400" indent="-387077" algn="l" defTabSz="1238646"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48308" indent="-309662" algn="l" defTabSz="1238646" rtl="0" eaLnBrk="1" latinLnBrk="0" hangingPunct="1">
        <a:spcBef>
          <a:spcPct val="20000"/>
        </a:spcBef>
        <a:buFont typeface="Arial" pitchFamily="34" charset="0"/>
        <a:buChar char="•"/>
        <a:defRPr sz="3300" kern="1200">
          <a:solidFill>
            <a:schemeClr val="tx1"/>
          </a:solidFill>
          <a:latin typeface="+mn-lt"/>
          <a:ea typeface="+mn-ea"/>
          <a:cs typeface="+mn-cs"/>
        </a:defRPr>
      </a:lvl3pPr>
      <a:lvl4pPr marL="2167631"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86954"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406277"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4025600"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644923"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264247" indent="-309662" algn="l" defTabSz="123864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38646" rtl="0" eaLnBrk="1" latinLnBrk="0" hangingPunct="1">
        <a:defRPr sz="2400" kern="1200">
          <a:solidFill>
            <a:schemeClr val="tx1"/>
          </a:solidFill>
          <a:latin typeface="+mn-lt"/>
          <a:ea typeface="+mn-ea"/>
          <a:cs typeface="+mn-cs"/>
        </a:defRPr>
      </a:lvl1pPr>
      <a:lvl2pPr marL="619323" algn="l" defTabSz="1238646" rtl="0" eaLnBrk="1" latinLnBrk="0" hangingPunct="1">
        <a:defRPr sz="2400" kern="1200">
          <a:solidFill>
            <a:schemeClr val="tx1"/>
          </a:solidFill>
          <a:latin typeface="+mn-lt"/>
          <a:ea typeface="+mn-ea"/>
          <a:cs typeface="+mn-cs"/>
        </a:defRPr>
      </a:lvl2pPr>
      <a:lvl3pPr marL="1238646" algn="l" defTabSz="1238646" rtl="0" eaLnBrk="1" latinLnBrk="0" hangingPunct="1">
        <a:defRPr sz="2400" kern="1200">
          <a:solidFill>
            <a:schemeClr val="tx1"/>
          </a:solidFill>
          <a:latin typeface="+mn-lt"/>
          <a:ea typeface="+mn-ea"/>
          <a:cs typeface="+mn-cs"/>
        </a:defRPr>
      </a:lvl3pPr>
      <a:lvl4pPr marL="1857969" algn="l" defTabSz="1238646" rtl="0" eaLnBrk="1" latinLnBrk="0" hangingPunct="1">
        <a:defRPr sz="2400" kern="1200">
          <a:solidFill>
            <a:schemeClr val="tx1"/>
          </a:solidFill>
          <a:latin typeface="+mn-lt"/>
          <a:ea typeface="+mn-ea"/>
          <a:cs typeface="+mn-cs"/>
        </a:defRPr>
      </a:lvl4pPr>
      <a:lvl5pPr marL="2477292" algn="l" defTabSz="1238646" rtl="0" eaLnBrk="1" latinLnBrk="0" hangingPunct="1">
        <a:defRPr sz="2400" kern="1200">
          <a:solidFill>
            <a:schemeClr val="tx1"/>
          </a:solidFill>
          <a:latin typeface="+mn-lt"/>
          <a:ea typeface="+mn-ea"/>
          <a:cs typeface="+mn-cs"/>
        </a:defRPr>
      </a:lvl5pPr>
      <a:lvl6pPr marL="3096616" algn="l" defTabSz="1238646" rtl="0" eaLnBrk="1" latinLnBrk="0" hangingPunct="1">
        <a:defRPr sz="2400" kern="1200">
          <a:solidFill>
            <a:schemeClr val="tx1"/>
          </a:solidFill>
          <a:latin typeface="+mn-lt"/>
          <a:ea typeface="+mn-ea"/>
          <a:cs typeface="+mn-cs"/>
        </a:defRPr>
      </a:lvl6pPr>
      <a:lvl7pPr marL="3715939" algn="l" defTabSz="1238646" rtl="0" eaLnBrk="1" latinLnBrk="0" hangingPunct="1">
        <a:defRPr sz="2400" kern="1200">
          <a:solidFill>
            <a:schemeClr val="tx1"/>
          </a:solidFill>
          <a:latin typeface="+mn-lt"/>
          <a:ea typeface="+mn-ea"/>
          <a:cs typeface="+mn-cs"/>
        </a:defRPr>
      </a:lvl7pPr>
      <a:lvl8pPr marL="4335262" algn="l" defTabSz="1238646" rtl="0" eaLnBrk="1" latinLnBrk="0" hangingPunct="1">
        <a:defRPr sz="2400" kern="1200">
          <a:solidFill>
            <a:schemeClr val="tx1"/>
          </a:solidFill>
          <a:latin typeface="+mn-lt"/>
          <a:ea typeface="+mn-ea"/>
          <a:cs typeface="+mn-cs"/>
        </a:defRPr>
      </a:lvl8pPr>
      <a:lvl9pPr marL="4954585" algn="l" defTabSz="123864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www.yatra.com/"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 dirty="0" smtClean="0">
                <a:latin typeface="+mn-lt"/>
              </a:rPr>
              <a:t>.</a:t>
            </a:r>
            <a:br>
              <a:rPr lang="en-US" sz="800" dirty="0" smtClean="0">
                <a:latin typeface="+mn-lt"/>
              </a:rPr>
            </a:br>
            <a:r>
              <a:rPr lang="en-US" sz="800" dirty="0">
                <a:latin typeface="+mn-lt"/>
              </a:rPr>
              <a:t/>
            </a:r>
            <a:br>
              <a:rPr lang="en-US" sz="800" dirty="0">
                <a:latin typeface="+mn-lt"/>
              </a:rPr>
            </a:br>
            <a:endParaRPr lang="en-US" sz="800" dirty="0">
              <a:latin typeface="+mn-lt"/>
            </a:endParaRPr>
          </a:p>
        </p:txBody>
      </p:sp>
      <p:sp>
        <p:nvSpPr>
          <p:cNvPr id="3" name="Subtitle 2"/>
          <p:cNvSpPr>
            <a:spLocks noGrp="1"/>
          </p:cNvSpPr>
          <p:nvPr>
            <p:ph type="subTitle" idx="1"/>
          </p:nvPr>
        </p:nvSpPr>
        <p:spPr/>
        <p:txBody>
          <a:bodyPr>
            <a:normAutofit/>
          </a:bodyPr>
          <a:lstStyle/>
          <a:p>
            <a:r>
              <a:rPr lang="en-US" sz="800" dirty="0" smtClean="0"/>
              <a:t>.</a:t>
            </a:r>
          </a:p>
          <a:p>
            <a:endParaRPr lang="en-US" sz="800" dirty="0"/>
          </a:p>
          <a:p>
            <a:endParaRPr lang="en-US" sz="800" dirty="0"/>
          </a:p>
        </p:txBody>
      </p:sp>
      <p:pic>
        <p:nvPicPr>
          <p:cNvPr id="5" name="Picture 4" descr="flights.jpg"/>
          <p:cNvPicPr>
            <a:picLocks noChangeAspect="1"/>
          </p:cNvPicPr>
          <p:nvPr/>
        </p:nvPicPr>
        <p:blipFill>
          <a:blip r:embed="rId2"/>
          <a:stretch>
            <a:fillRect/>
          </a:stretch>
        </p:blipFill>
        <p:spPr>
          <a:xfrm>
            <a:off x="0" y="0"/>
            <a:ext cx="12190413" cy="7164388"/>
          </a:xfrm>
          <a:prstGeom prst="rect">
            <a:avLst/>
          </a:prstGeom>
        </p:spPr>
      </p:pic>
      <p:sp>
        <p:nvSpPr>
          <p:cNvPr id="6" name="TextBox 5"/>
          <p:cNvSpPr txBox="1"/>
          <p:nvPr/>
        </p:nvSpPr>
        <p:spPr>
          <a:xfrm>
            <a:off x="4380694" y="153170"/>
            <a:ext cx="3500462" cy="646331"/>
          </a:xfrm>
          <a:prstGeom prst="rect">
            <a:avLst/>
          </a:prstGeom>
          <a:noFill/>
        </p:spPr>
        <p:txBody>
          <a:bodyPr wrap="square" rtlCol="0">
            <a:spAutoFit/>
          </a:bodyPr>
          <a:lstStyle/>
          <a:p>
            <a:r>
              <a:rPr lang="en-US" sz="3600" b="1" i="1" dirty="0" smtClean="0">
                <a:solidFill>
                  <a:srgbClr val="002060"/>
                </a:solidFill>
              </a:rPr>
              <a:t>Presentation On</a:t>
            </a:r>
            <a:endParaRPr lang="en-US" sz="3600" b="1" i="1" dirty="0">
              <a:solidFill>
                <a:srgbClr val="002060"/>
              </a:solidFill>
            </a:endParaRPr>
          </a:p>
        </p:txBody>
      </p:sp>
      <p:sp>
        <p:nvSpPr>
          <p:cNvPr id="7" name="TextBox 6"/>
          <p:cNvSpPr txBox="1"/>
          <p:nvPr/>
        </p:nvSpPr>
        <p:spPr>
          <a:xfrm>
            <a:off x="3309124" y="867550"/>
            <a:ext cx="5786478" cy="769441"/>
          </a:xfrm>
          <a:prstGeom prst="rect">
            <a:avLst/>
          </a:prstGeom>
          <a:noFill/>
        </p:spPr>
        <p:txBody>
          <a:bodyPr wrap="square" rtlCol="0">
            <a:spAutoFit/>
          </a:bodyPr>
          <a:lstStyle/>
          <a:p>
            <a:r>
              <a:rPr lang="en-US" sz="4400" b="1" i="1" u="sng" dirty="0" smtClean="0">
                <a:solidFill>
                  <a:srgbClr val="C00000"/>
                </a:solidFill>
                <a:latin typeface="+mj-lt"/>
              </a:rPr>
              <a:t>Flight Price Prediction</a:t>
            </a:r>
            <a:endParaRPr lang="en-US" sz="4400" b="1" i="1" u="sng" dirty="0">
              <a:solidFill>
                <a:srgbClr val="C00000"/>
              </a:solidFill>
              <a:latin typeface="+mj-lt"/>
            </a:endParaRPr>
          </a:p>
        </p:txBody>
      </p:sp>
      <p:sp>
        <p:nvSpPr>
          <p:cNvPr id="9" name="TextBox 8"/>
          <p:cNvSpPr txBox="1"/>
          <p:nvPr/>
        </p:nvSpPr>
        <p:spPr>
          <a:xfrm>
            <a:off x="4952198" y="6511152"/>
            <a:ext cx="6929486" cy="584775"/>
          </a:xfrm>
          <a:prstGeom prst="rect">
            <a:avLst/>
          </a:prstGeom>
          <a:solidFill>
            <a:schemeClr val="accent4">
              <a:lumMod val="75000"/>
            </a:schemeClr>
          </a:solidFill>
        </p:spPr>
        <p:txBody>
          <a:bodyPr wrap="square" rtlCol="0">
            <a:spAutoFit/>
          </a:bodyPr>
          <a:lstStyle/>
          <a:p>
            <a:r>
              <a:rPr lang="en-US" sz="3200" b="1" i="1" dirty="0" smtClean="0">
                <a:solidFill>
                  <a:schemeClr val="bg1"/>
                </a:solidFill>
              </a:rPr>
              <a:t>Presented By:   </a:t>
            </a:r>
            <a:r>
              <a:rPr lang="en-US" sz="3200" b="1" i="1" dirty="0" err="1" smtClean="0">
                <a:solidFill>
                  <a:srgbClr val="FFC000"/>
                </a:solidFill>
              </a:rPr>
              <a:t>Akanksha</a:t>
            </a:r>
            <a:r>
              <a:rPr lang="en-US" sz="3200" b="1" i="1" dirty="0" smtClean="0">
                <a:solidFill>
                  <a:srgbClr val="FFC000"/>
                </a:solidFill>
              </a:rPr>
              <a:t> Raja </a:t>
            </a:r>
            <a:r>
              <a:rPr lang="en-US" sz="3200" b="1" i="1" dirty="0" err="1" smtClean="0">
                <a:solidFill>
                  <a:srgbClr val="FFC000"/>
                </a:solidFill>
              </a:rPr>
              <a:t>Parmar</a:t>
            </a:r>
            <a:endParaRPr lang="en-US" sz="3200" b="1" i="1"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5"/>
          </a:xfrm>
        </p:spPr>
        <p:txBody>
          <a:bodyPr>
            <a:normAutofit/>
          </a:bodyPr>
          <a:lstStyle/>
          <a:p>
            <a:r>
              <a:rPr lang="en-US" sz="3200" b="1" i="1" u="sng" dirty="0" err="1" smtClean="0">
                <a:solidFill>
                  <a:schemeClr val="accent6">
                    <a:lumMod val="75000"/>
                  </a:schemeClr>
                </a:solidFill>
              </a:rPr>
              <a:t>Univariate</a:t>
            </a:r>
            <a:r>
              <a:rPr lang="en-US" sz="3200" b="1" i="1" u="sng" dirty="0" smtClean="0">
                <a:solidFill>
                  <a:schemeClr val="accent6">
                    <a:lumMod val="75000"/>
                  </a:schemeClr>
                </a:solidFill>
              </a:rPr>
              <a:t> Analysis : Visualizing Counts of Categorical Variables</a:t>
            </a:r>
            <a:endParaRPr lang="en-US" sz="3200" b="1" i="1" u="sng" dirty="0">
              <a:solidFill>
                <a:schemeClr val="accent6">
                  <a:lumMod val="75000"/>
                </a:schemeClr>
              </a:solidFill>
            </a:endParaRPr>
          </a:p>
        </p:txBody>
      </p:sp>
      <p:pic>
        <p:nvPicPr>
          <p:cNvPr id="2050" name="Picture 2"/>
          <p:cNvPicPr>
            <a:picLocks noChangeAspect="1" noChangeArrowheads="1"/>
          </p:cNvPicPr>
          <p:nvPr/>
        </p:nvPicPr>
        <p:blipFill>
          <a:blip r:embed="rId2"/>
          <a:srcRect l="16648" t="31391" r="21858" b="18804"/>
          <a:stretch>
            <a:fillRect/>
          </a:stretch>
        </p:blipFill>
        <p:spPr bwMode="auto">
          <a:xfrm>
            <a:off x="0" y="1153302"/>
            <a:ext cx="7881156" cy="314327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l="16502" t="30458" r="58791" b="23643"/>
          <a:stretch>
            <a:fillRect/>
          </a:stretch>
        </p:blipFill>
        <p:spPr bwMode="auto">
          <a:xfrm>
            <a:off x="8238346" y="1367616"/>
            <a:ext cx="3214710" cy="2928958"/>
          </a:xfrm>
          <a:prstGeom prst="rect">
            <a:avLst/>
          </a:prstGeom>
          <a:noFill/>
          <a:ln w="9525">
            <a:noFill/>
            <a:miter lim="800000"/>
            <a:headEnd/>
            <a:tailEnd/>
          </a:ln>
          <a:effectLst/>
        </p:spPr>
      </p:pic>
      <p:sp>
        <p:nvSpPr>
          <p:cNvPr id="6" name="TextBox 5"/>
          <p:cNvSpPr txBox="1"/>
          <p:nvPr/>
        </p:nvSpPr>
        <p:spPr>
          <a:xfrm>
            <a:off x="8666974" y="4582326"/>
            <a:ext cx="3309125" cy="1384995"/>
          </a:xfrm>
          <a:prstGeom prst="rect">
            <a:avLst/>
          </a:prstGeom>
          <a:noFill/>
        </p:spPr>
        <p:txBody>
          <a:bodyPr wrap="square" rtlCol="0">
            <a:spAutoFit/>
          </a:bodyPr>
          <a:lstStyle/>
          <a:p>
            <a:r>
              <a:rPr lang="en-US" b="1" i="1" dirty="0" err="1"/>
              <a:t>Meal_availability</a:t>
            </a:r>
            <a:r>
              <a:rPr lang="en-US" b="1" i="1" dirty="0"/>
              <a:t>: </a:t>
            </a:r>
            <a:r>
              <a:rPr lang="en-US" sz="2000" dirty="0"/>
              <a:t>Most of the flights providing free meals and only few flights are not providing any meals.</a:t>
            </a:r>
          </a:p>
        </p:txBody>
      </p:sp>
      <p:sp>
        <p:nvSpPr>
          <p:cNvPr id="7" name="TextBox 6"/>
          <p:cNvSpPr txBox="1"/>
          <p:nvPr/>
        </p:nvSpPr>
        <p:spPr>
          <a:xfrm>
            <a:off x="237290" y="4653764"/>
            <a:ext cx="3594876" cy="2308324"/>
          </a:xfrm>
          <a:prstGeom prst="rect">
            <a:avLst/>
          </a:prstGeom>
          <a:noFill/>
        </p:spPr>
        <p:txBody>
          <a:bodyPr wrap="square" rtlCol="0">
            <a:spAutoFit/>
          </a:bodyPr>
          <a:lstStyle/>
          <a:p>
            <a:r>
              <a:rPr lang="en-US" b="1" i="1" dirty="0"/>
              <a:t>Airline</a:t>
            </a:r>
            <a:r>
              <a:rPr lang="en-US" dirty="0"/>
              <a:t> </a:t>
            </a:r>
            <a:r>
              <a:rPr lang="en-US" sz="2000" dirty="0"/>
              <a:t>: From the pie plot we can infer that there are more number of flights of "Air India", "Indigo" and "</a:t>
            </a:r>
            <a:r>
              <a:rPr lang="en-US" sz="2000" dirty="0" err="1"/>
              <a:t>Vistara</a:t>
            </a:r>
            <a:r>
              <a:rPr lang="en-US" sz="2000" dirty="0"/>
              <a:t>" compared to others. Also, the count of "Star Air" flights are very less.</a:t>
            </a:r>
          </a:p>
          <a:p>
            <a:endParaRPr lang="en-US" sz="2000" dirty="0"/>
          </a:p>
        </p:txBody>
      </p:sp>
      <p:sp>
        <p:nvSpPr>
          <p:cNvPr id="8" name="TextBox 7"/>
          <p:cNvSpPr txBox="1"/>
          <p:nvPr/>
        </p:nvSpPr>
        <p:spPr>
          <a:xfrm>
            <a:off x="4452132" y="4368012"/>
            <a:ext cx="3286148" cy="2985433"/>
          </a:xfrm>
          <a:prstGeom prst="rect">
            <a:avLst/>
          </a:prstGeom>
          <a:noFill/>
        </p:spPr>
        <p:txBody>
          <a:bodyPr wrap="square" rtlCol="0">
            <a:spAutoFit/>
          </a:bodyPr>
          <a:lstStyle/>
          <a:p>
            <a:r>
              <a:rPr lang="en-US" b="1" i="1" dirty="0" err="1"/>
              <a:t>Number_of_stops</a:t>
            </a:r>
            <a:r>
              <a:rPr lang="en-US" dirty="0"/>
              <a:t> : </a:t>
            </a:r>
            <a:r>
              <a:rPr lang="en-US" sz="2000" dirty="0"/>
              <a:t>From the above pie plot we can infer that 54.6% of the flights have only 1 stop during the journey and some of the flights (27.9%) have 2 stops where only few flights have 3, 4 stops.</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err="1" smtClean="0">
                <a:solidFill>
                  <a:schemeClr val="accent6">
                    <a:lumMod val="75000"/>
                  </a:schemeClr>
                </a:solidFill>
              </a:rPr>
              <a:t>Univariate</a:t>
            </a:r>
            <a:r>
              <a:rPr lang="en-US" sz="3200" b="1" i="1" u="sng" dirty="0" smtClean="0">
                <a:solidFill>
                  <a:schemeClr val="accent6">
                    <a:lumMod val="75000"/>
                  </a:schemeClr>
                </a:solidFill>
              </a:rPr>
              <a:t> Analysis : Visualizing Counts of Categorical Variables</a:t>
            </a:r>
            <a:endParaRPr lang="en-US" sz="3200" b="1" i="1" u="sng" dirty="0">
              <a:solidFill>
                <a:schemeClr val="accent6">
                  <a:lumMod val="75000"/>
                </a:schemeClr>
              </a:solidFill>
            </a:endParaRPr>
          </a:p>
        </p:txBody>
      </p:sp>
      <p:pic>
        <p:nvPicPr>
          <p:cNvPr id="3074" name="Picture 2"/>
          <p:cNvPicPr>
            <a:picLocks noChangeAspect="1" noChangeArrowheads="1"/>
          </p:cNvPicPr>
          <p:nvPr/>
        </p:nvPicPr>
        <p:blipFill>
          <a:blip r:embed="rId2"/>
          <a:srcRect l="16648" t="29438" r="16917" b="17827"/>
          <a:stretch>
            <a:fillRect/>
          </a:stretch>
        </p:blipFill>
        <p:spPr bwMode="auto">
          <a:xfrm>
            <a:off x="737356" y="1224740"/>
            <a:ext cx="10572824" cy="3500462"/>
          </a:xfrm>
          <a:prstGeom prst="rect">
            <a:avLst/>
          </a:prstGeom>
          <a:noFill/>
          <a:ln w="9525">
            <a:noFill/>
            <a:miter lim="800000"/>
            <a:headEnd/>
            <a:tailEnd/>
          </a:ln>
          <a:effectLst/>
        </p:spPr>
      </p:pic>
      <p:sp>
        <p:nvSpPr>
          <p:cNvPr id="4" name="TextBox 3"/>
          <p:cNvSpPr txBox="1"/>
          <p:nvPr/>
        </p:nvSpPr>
        <p:spPr>
          <a:xfrm>
            <a:off x="380166" y="5153830"/>
            <a:ext cx="5786478" cy="1754326"/>
          </a:xfrm>
          <a:prstGeom prst="rect">
            <a:avLst/>
          </a:prstGeom>
          <a:noFill/>
        </p:spPr>
        <p:txBody>
          <a:bodyPr wrap="square" rtlCol="0">
            <a:spAutoFit/>
          </a:bodyPr>
          <a:lstStyle/>
          <a:p>
            <a:r>
              <a:rPr lang="en-US" b="1" i="1" dirty="0"/>
              <a:t>Source</a:t>
            </a:r>
            <a:r>
              <a:rPr lang="en-US" sz="2000" dirty="0"/>
              <a:t>: From the count plot we can observe more number of flights are from New Delhi, Chennai, Mumbai, Bangalore and Hyderabad. Only few flights are from </a:t>
            </a:r>
            <a:r>
              <a:rPr lang="en-US" sz="2000" dirty="0" err="1"/>
              <a:t>Lucknow</a:t>
            </a:r>
            <a:r>
              <a:rPr lang="en-US" sz="2000" dirty="0"/>
              <a:t>.</a:t>
            </a:r>
          </a:p>
          <a:p>
            <a:endParaRPr lang="en-US" dirty="0"/>
          </a:p>
        </p:txBody>
      </p:sp>
      <p:sp>
        <p:nvSpPr>
          <p:cNvPr id="5" name="TextBox 4"/>
          <p:cNvSpPr txBox="1"/>
          <p:nvPr/>
        </p:nvSpPr>
        <p:spPr>
          <a:xfrm>
            <a:off x="6595272" y="5153830"/>
            <a:ext cx="5286412" cy="1446550"/>
          </a:xfrm>
          <a:prstGeom prst="rect">
            <a:avLst/>
          </a:prstGeom>
          <a:noFill/>
        </p:spPr>
        <p:txBody>
          <a:bodyPr wrap="square" rtlCol="0">
            <a:spAutoFit/>
          </a:bodyPr>
          <a:lstStyle/>
          <a:p>
            <a:r>
              <a:rPr lang="en-US" b="1" i="1" dirty="0"/>
              <a:t>Destination</a:t>
            </a:r>
            <a:r>
              <a:rPr lang="en-US" dirty="0"/>
              <a:t>: </a:t>
            </a:r>
            <a:r>
              <a:rPr lang="en-US" sz="2000" dirty="0"/>
              <a:t>More number of flights are heading towards Mumbai, </a:t>
            </a:r>
            <a:r>
              <a:rPr lang="en-US" sz="2000" dirty="0" err="1"/>
              <a:t>Lucknow</a:t>
            </a:r>
            <a:r>
              <a:rPr lang="en-US" sz="2000" dirty="0"/>
              <a:t> and Chennai. Only few flights are travelling to </a:t>
            </a:r>
            <a:r>
              <a:rPr lang="en-US" sz="2000" dirty="0" err="1"/>
              <a:t>Jaipur</a:t>
            </a:r>
            <a:r>
              <a:rPr lang="en-US" sz="2000" dirty="0"/>
              <a:t>.</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6"/>
          </a:xfrm>
        </p:spPr>
        <p:txBody>
          <a:bodyPr>
            <a:normAutofit/>
          </a:bodyPr>
          <a:lstStyle/>
          <a:p>
            <a:r>
              <a:rPr lang="en-US" sz="3200" b="1" i="1" u="sng" dirty="0" err="1" smtClean="0">
                <a:solidFill>
                  <a:schemeClr val="accent6">
                    <a:lumMod val="75000"/>
                  </a:schemeClr>
                </a:solidFill>
              </a:rPr>
              <a:t>Bivariate</a:t>
            </a:r>
            <a:r>
              <a:rPr lang="en-US" sz="3200" b="1" i="1" u="sng" dirty="0" smtClean="0">
                <a:solidFill>
                  <a:schemeClr val="accent6">
                    <a:lumMod val="75000"/>
                  </a:schemeClr>
                </a:solidFill>
              </a:rPr>
              <a:t> Analysis : Visualizing Categorical Variables </a:t>
            </a:r>
            <a:r>
              <a:rPr lang="en-US" sz="3200" b="1" i="1" u="sng" dirty="0" err="1" smtClean="0">
                <a:solidFill>
                  <a:schemeClr val="accent6">
                    <a:lumMod val="75000"/>
                  </a:schemeClr>
                </a:solidFill>
              </a:rPr>
              <a:t>vs</a:t>
            </a:r>
            <a:r>
              <a:rPr lang="en-US" sz="3200" b="1" i="1" u="sng" dirty="0" smtClean="0">
                <a:solidFill>
                  <a:schemeClr val="accent6">
                    <a:lumMod val="75000"/>
                  </a:schemeClr>
                </a:solidFill>
              </a:rPr>
              <a:t> Price</a:t>
            </a:r>
            <a:endParaRPr lang="en-US" sz="3200" b="1" i="1" u="sng" dirty="0">
              <a:solidFill>
                <a:schemeClr val="accent6">
                  <a:lumMod val="75000"/>
                </a:schemeClr>
              </a:solidFill>
            </a:endParaRPr>
          </a:p>
        </p:txBody>
      </p:sp>
      <p:pic>
        <p:nvPicPr>
          <p:cNvPr id="4098" name="Picture 2"/>
          <p:cNvPicPr>
            <a:picLocks noChangeAspect="1" noChangeArrowheads="1"/>
          </p:cNvPicPr>
          <p:nvPr/>
        </p:nvPicPr>
        <p:blipFill>
          <a:blip r:embed="rId2"/>
          <a:srcRect l="16648" t="29438" r="9779" b="16851"/>
          <a:stretch>
            <a:fillRect/>
          </a:stretch>
        </p:blipFill>
        <p:spPr bwMode="auto">
          <a:xfrm>
            <a:off x="0" y="1224740"/>
            <a:ext cx="8238346" cy="307183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16502" t="32411" r="43966" b="19737"/>
          <a:stretch>
            <a:fillRect/>
          </a:stretch>
        </p:blipFill>
        <p:spPr bwMode="auto">
          <a:xfrm>
            <a:off x="8381222" y="1224740"/>
            <a:ext cx="3809191" cy="3071834"/>
          </a:xfrm>
          <a:prstGeom prst="rect">
            <a:avLst/>
          </a:prstGeom>
          <a:noFill/>
          <a:ln w="9525">
            <a:noFill/>
            <a:miter lim="800000"/>
            <a:headEnd/>
            <a:tailEnd/>
          </a:ln>
          <a:effectLst/>
        </p:spPr>
      </p:pic>
      <p:sp>
        <p:nvSpPr>
          <p:cNvPr id="5" name="TextBox 4"/>
          <p:cNvSpPr txBox="1"/>
          <p:nvPr/>
        </p:nvSpPr>
        <p:spPr>
          <a:xfrm>
            <a:off x="8881289" y="4868078"/>
            <a:ext cx="3309124" cy="1446550"/>
          </a:xfrm>
          <a:prstGeom prst="rect">
            <a:avLst/>
          </a:prstGeom>
          <a:noFill/>
        </p:spPr>
        <p:txBody>
          <a:bodyPr wrap="square" rtlCol="0">
            <a:spAutoFit/>
          </a:bodyPr>
          <a:lstStyle/>
          <a:p>
            <a:r>
              <a:rPr lang="en-US" b="1" i="1" dirty="0" err="1"/>
              <a:t>Meal_availability</a:t>
            </a:r>
            <a:r>
              <a:rPr lang="en-US" b="1" i="1" dirty="0"/>
              <a:t> </a:t>
            </a:r>
            <a:r>
              <a:rPr lang="en-US" b="1" i="1" dirty="0" err="1"/>
              <a:t>vs</a:t>
            </a:r>
            <a:r>
              <a:rPr lang="en-US" b="1" i="1" dirty="0"/>
              <a:t> Price</a:t>
            </a:r>
            <a:r>
              <a:rPr lang="en-US" dirty="0"/>
              <a:t>: </a:t>
            </a:r>
            <a:r>
              <a:rPr lang="en-US" sz="2000" dirty="0"/>
              <a:t>The </a:t>
            </a:r>
            <a:r>
              <a:rPr lang="en-US" sz="2000" dirty="0" err="1"/>
              <a:t>boxplot</a:t>
            </a:r>
            <a:r>
              <a:rPr lang="en-US" sz="2000" dirty="0"/>
              <a:t> shows the flights having Free meal facility have high ticket prices.</a:t>
            </a:r>
          </a:p>
        </p:txBody>
      </p:sp>
      <p:sp>
        <p:nvSpPr>
          <p:cNvPr id="6" name="TextBox 5"/>
          <p:cNvSpPr txBox="1"/>
          <p:nvPr/>
        </p:nvSpPr>
        <p:spPr>
          <a:xfrm>
            <a:off x="0" y="4868078"/>
            <a:ext cx="3523438" cy="2062103"/>
          </a:xfrm>
          <a:prstGeom prst="rect">
            <a:avLst/>
          </a:prstGeom>
          <a:noFill/>
        </p:spPr>
        <p:txBody>
          <a:bodyPr wrap="square" rtlCol="0">
            <a:spAutoFit/>
          </a:bodyPr>
          <a:lstStyle/>
          <a:p>
            <a:r>
              <a:rPr lang="en-US" b="1" i="1" dirty="0"/>
              <a:t>Airline </a:t>
            </a:r>
            <a:r>
              <a:rPr lang="en-US" b="1" i="1" dirty="0" err="1"/>
              <a:t>vs</a:t>
            </a:r>
            <a:r>
              <a:rPr lang="en-US" b="1" i="1" dirty="0"/>
              <a:t> Price</a:t>
            </a:r>
            <a:r>
              <a:rPr lang="en-US" sz="2000" dirty="0"/>
              <a:t>: From the bar plot we can notice "Star Air" and "</a:t>
            </a:r>
            <a:r>
              <a:rPr lang="en-US" sz="2000" dirty="0" err="1"/>
              <a:t>Vistara</a:t>
            </a:r>
            <a:r>
              <a:rPr lang="en-US" sz="2000" dirty="0"/>
              <a:t>" airlines have highest ticket prices compared to other airlines.</a:t>
            </a:r>
          </a:p>
          <a:p>
            <a:endParaRPr lang="en-US" dirty="0"/>
          </a:p>
        </p:txBody>
      </p:sp>
      <p:sp>
        <p:nvSpPr>
          <p:cNvPr id="7" name="TextBox 6"/>
          <p:cNvSpPr txBox="1"/>
          <p:nvPr/>
        </p:nvSpPr>
        <p:spPr>
          <a:xfrm>
            <a:off x="3594876" y="4582326"/>
            <a:ext cx="4929222" cy="2985433"/>
          </a:xfrm>
          <a:prstGeom prst="rect">
            <a:avLst/>
          </a:prstGeom>
          <a:noFill/>
        </p:spPr>
        <p:txBody>
          <a:bodyPr wrap="square" rtlCol="0">
            <a:spAutoFit/>
          </a:bodyPr>
          <a:lstStyle/>
          <a:p>
            <a:r>
              <a:rPr lang="en-US" b="1" i="1" dirty="0" err="1"/>
              <a:t>Number_of_stops</a:t>
            </a:r>
            <a:r>
              <a:rPr lang="en-US" b="1" i="1" dirty="0"/>
              <a:t> </a:t>
            </a:r>
            <a:r>
              <a:rPr lang="en-US" b="1" i="1" dirty="0" err="1"/>
              <a:t>vs</a:t>
            </a:r>
            <a:r>
              <a:rPr lang="en-US" b="1" i="1" dirty="0"/>
              <a:t> Price</a:t>
            </a:r>
            <a:r>
              <a:rPr lang="en-US" dirty="0"/>
              <a:t>: </a:t>
            </a:r>
            <a:r>
              <a:rPr lang="en-US" sz="2000" dirty="0"/>
              <a:t>From the strip plot we can notice the flights which have 1 and 2 stops between source and destination have highest ticket prices compared to others. The airlines which have 4 stops during the journey have very less ticket price. So we can say as the stops increases, ticket price decreases.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err="1" smtClean="0">
                <a:solidFill>
                  <a:schemeClr val="accent6">
                    <a:lumMod val="75000"/>
                  </a:schemeClr>
                </a:solidFill>
              </a:rPr>
              <a:t>Bivariate</a:t>
            </a:r>
            <a:r>
              <a:rPr lang="en-US" sz="3200" b="1" i="1" u="sng" dirty="0" smtClean="0">
                <a:solidFill>
                  <a:schemeClr val="accent6">
                    <a:lumMod val="75000"/>
                  </a:schemeClr>
                </a:solidFill>
              </a:rPr>
              <a:t> Analysis : Visualizing Categorical Variables </a:t>
            </a:r>
            <a:r>
              <a:rPr lang="en-US" sz="3200" b="1" i="1" u="sng" dirty="0" err="1" smtClean="0">
                <a:solidFill>
                  <a:schemeClr val="accent6">
                    <a:lumMod val="75000"/>
                  </a:schemeClr>
                </a:solidFill>
              </a:rPr>
              <a:t>vs</a:t>
            </a:r>
            <a:r>
              <a:rPr lang="en-US" sz="3200" b="1" i="1" u="sng" dirty="0" smtClean="0">
                <a:solidFill>
                  <a:schemeClr val="accent6">
                    <a:lumMod val="75000"/>
                  </a:schemeClr>
                </a:solidFill>
              </a:rPr>
              <a:t> Price</a:t>
            </a:r>
            <a:endParaRPr lang="en-US" sz="3200" b="1" i="1" u="sng" dirty="0">
              <a:solidFill>
                <a:schemeClr val="accent6">
                  <a:lumMod val="75000"/>
                </a:schemeClr>
              </a:solidFill>
            </a:endParaRPr>
          </a:p>
        </p:txBody>
      </p:sp>
      <p:pic>
        <p:nvPicPr>
          <p:cNvPr id="5122" name="Picture 2"/>
          <p:cNvPicPr>
            <a:picLocks noChangeAspect="1" noChangeArrowheads="1"/>
          </p:cNvPicPr>
          <p:nvPr/>
        </p:nvPicPr>
        <p:blipFill>
          <a:blip r:embed="rId2"/>
          <a:srcRect l="16648" t="34321" r="9779" b="10015"/>
          <a:stretch>
            <a:fillRect/>
          </a:stretch>
        </p:blipFill>
        <p:spPr bwMode="auto">
          <a:xfrm>
            <a:off x="737356" y="1153302"/>
            <a:ext cx="10858576" cy="3714776"/>
          </a:xfrm>
          <a:prstGeom prst="rect">
            <a:avLst/>
          </a:prstGeom>
          <a:noFill/>
          <a:ln w="9525">
            <a:noFill/>
            <a:miter lim="800000"/>
            <a:headEnd/>
            <a:tailEnd/>
          </a:ln>
          <a:effectLst/>
        </p:spPr>
      </p:pic>
      <p:sp>
        <p:nvSpPr>
          <p:cNvPr id="4" name="TextBox 3"/>
          <p:cNvSpPr txBox="1"/>
          <p:nvPr/>
        </p:nvSpPr>
        <p:spPr>
          <a:xfrm>
            <a:off x="951670" y="5410062"/>
            <a:ext cx="4929222" cy="1754326"/>
          </a:xfrm>
          <a:prstGeom prst="rect">
            <a:avLst/>
          </a:prstGeom>
          <a:noFill/>
        </p:spPr>
        <p:txBody>
          <a:bodyPr wrap="square" rtlCol="0">
            <a:spAutoFit/>
          </a:bodyPr>
          <a:lstStyle/>
          <a:p>
            <a:r>
              <a:rPr lang="en-US" b="1" i="1" dirty="0"/>
              <a:t>Source </a:t>
            </a:r>
            <a:r>
              <a:rPr lang="en-US" b="1" i="1" dirty="0" err="1"/>
              <a:t>vs</a:t>
            </a:r>
            <a:r>
              <a:rPr lang="en-US" b="1" i="1" dirty="0"/>
              <a:t> Price</a:t>
            </a:r>
            <a:r>
              <a:rPr lang="en-US" dirty="0"/>
              <a:t>: </a:t>
            </a:r>
            <a:r>
              <a:rPr lang="en-US" sz="2000" dirty="0"/>
              <a:t>From the box plot we can observe the flights from </a:t>
            </a:r>
            <a:r>
              <a:rPr lang="en-US" sz="2000" dirty="0" err="1"/>
              <a:t>Jaipur</a:t>
            </a:r>
            <a:r>
              <a:rPr lang="en-US" sz="2000" dirty="0"/>
              <a:t> are having somewhat higher prices compared to other sources.</a:t>
            </a:r>
          </a:p>
          <a:p>
            <a:endParaRPr lang="en-US" dirty="0"/>
          </a:p>
        </p:txBody>
      </p:sp>
      <p:sp>
        <p:nvSpPr>
          <p:cNvPr id="5" name="TextBox 4"/>
          <p:cNvSpPr txBox="1"/>
          <p:nvPr/>
        </p:nvSpPr>
        <p:spPr>
          <a:xfrm>
            <a:off x="6881024" y="5368144"/>
            <a:ext cx="4786346" cy="1446550"/>
          </a:xfrm>
          <a:prstGeom prst="rect">
            <a:avLst/>
          </a:prstGeom>
          <a:noFill/>
        </p:spPr>
        <p:txBody>
          <a:bodyPr wrap="square" rtlCol="0">
            <a:spAutoFit/>
          </a:bodyPr>
          <a:lstStyle/>
          <a:p>
            <a:r>
              <a:rPr lang="en-US" b="1" i="1" dirty="0"/>
              <a:t>Destination </a:t>
            </a:r>
            <a:r>
              <a:rPr lang="en-US" b="1" i="1" dirty="0" err="1"/>
              <a:t>vs</a:t>
            </a:r>
            <a:r>
              <a:rPr lang="en-US" b="1" i="1" dirty="0"/>
              <a:t> Price</a:t>
            </a:r>
            <a:r>
              <a:rPr lang="en-US" dirty="0"/>
              <a:t>: </a:t>
            </a:r>
            <a:r>
              <a:rPr lang="en-US" sz="2000" dirty="0"/>
              <a:t>From the </a:t>
            </a:r>
            <a:r>
              <a:rPr lang="en-US" sz="2000" dirty="0" err="1"/>
              <a:t>boxen</a:t>
            </a:r>
            <a:r>
              <a:rPr lang="en-US" sz="2000" dirty="0"/>
              <a:t> plot we can notice that the flights travelling to </a:t>
            </a:r>
            <a:r>
              <a:rPr lang="en-US" sz="2000" dirty="0" err="1"/>
              <a:t>Banglore</a:t>
            </a:r>
            <a:r>
              <a:rPr lang="en-US" sz="2000" dirty="0"/>
              <a:t> have higher flight ticket prices.</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err="1" smtClean="0">
                <a:solidFill>
                  <a:schemeClr val="accent6">
                    <a:lumMod val="75000"/>
                  </a:schemeClr>
                </a:solidFill>
              </a:rPr>
              <a:t>Bivariate</a:t>
            </a:r>
            <a:r>
              <a:rPr lang="en-US" sz="3200" b="1" i="1" u="sng" dirty="0" smtClean="0">
                <a:solidFill>
                  <a:schemeClr val="accent6">
                    <a:lumMod val="75000"/>
                  </a:schemeClr>
                </a:solidFill>
              </a:rPr>
              <a:t> Analysis : Visualizing Numerical Variables </a:t>
            </a:r>
            <a:r>
              <a:rPr lang="en-US" sz="3200" b="1" i="1" u="sng" dirty="0" err="1" smtClean="0">
                <a:solidFill>
                  <a:schemeClr val="accent6">
                    <a:lumMod val="75000"/>
                  </a:schemeClr>
                </a:solidFill>
              </a:rPr>
              <a:t>vs</a:t>
            </a:r>
            <a:r>
              <a:rPr lang="en-US" sz="3200" b="1" i="1" u="sng" dirty="0" smtClean="0">
                <a:solidFill>
                  <a:schemeClr val="accent6">
                    <a:lumMod val="75000"/>
                  </a:schemeClr>
                </a:solidFill>
              </a:rPr>
              <a:t> Price</a:t>
            </a:r>
            <a:endParaRPr lang="en-US" sz="3200" b="1" i="1" u="sng" dirty="0">
              <a:solidFill>
                <a:schemeClr val="accent6">
                  <a:lumMod val="75000"/>
                </a:schemeClr>
              </a:solidFill>
            </a:endParaRPr>
          </a:p>
        </p:txBody>
      </p:sp>
      <p:sp>
        <p:nvSpPr>
          <p:cNvPr id="3" name="Content Placeholder 2"/>
          <p:cNvSpPr>
            <a:spLocks noGrp="1"/>
          </p:cNvSpPr>
          <p:nvPr>
            <p:ph idx="1"/>
          </p:nvPr>
        </p:nvSpPr>
        <p:spPr>
          <a:xfrm>
            <a:off x="165853" y="1510492"/>
            <a:ext cx="4857783" cy="5429288"/>
          </a:xfrm>
        </p:spPr>
        <p:txBody>
          <a:bodyPr>
            <a:normAutofit/>
          </a:bodyPr>
          <a:lstStyle/>
          <a:p>
            <a:pPr>
              <a:buFont typeface="Wingdings" pitchFamily="2" charset="2"/>
              <a:buChar char="Ø"/>
            </a:pPr>
            <a:r>
              <a:rPr lang="en-US" sz="2400" b="1" i="1" dirty="0" err="1"/>
              <a:t>Departure_Hour</a:t>
            </a:r>
            <a:r>
              <a:rPr lang="en-US" sz="2400" b="1" i="1" dirty="0"/>
              <a:t> </a:t>
            </a:r>
            <a:r>
              <a:rPr lang="en-US" sz="2400" b="1" i="1" dirty="0" err="1"/>
              <a:t>vs</a:t>
            </a:r>
            <a:r>
              <a:rPr lang="en-US" sz="2400" b="1" i="1" dirty="0"/>
              <a:t> Price</a:t>
            </a:r>
            <a:r>
              <a:rPr lang="en-US" sz="2000" dirty="0"/>
              <a:t>: From the bar plot and line plot we can see that there are some flights departing in the early morning 3 AM having most expensive ticket prices compared to late morning flights. We can also observe the flight ticket prices are higher during afternoon(may fluctuate) and it decreases in the </a:t>
            </a:r>
            <a:r>
              <a:rPr lang="en-US" sz="2000" dirty="0" smtClean="0"/>
              <a:t>evening.</a:t>
            </a:r>
          </a:p>
          <a:p>
            <a:pPr>
              <a:buNone/>
            </a:pPr>
            <a:endParaRPr lang="en-US" sz="2000" dirty="0" smtClean="0"/>
          </a:p>
          <a:p>
            <a:pPr>
              <a:buFont typeface="Wingdings" pitchFamily="2" charset="2"/>
              <a:buChar char="Ø"/>
            </a:pPr>
            <a:r>
              <a:rPr lang="en-US" sz="2400" b="1" i="1" dirty="0" err="1" smtClean="0"/>
              <a:t>Departure_Min</a:t>
            </a:r>
            <a:r>
              <a:rPr lang="en-US" sz="2400" b="1" i="1" dirty="0" smtClean="0"/>
              <a:t> </a:t>
            </a:r>
            <a:r>
              <a:rPr lang="en-US" sz="2400" b="1" i="1" dirty="0" err="1"/>
              <a:t>vs</a:t>
            </a:r>
            <a:r>
              <a:rPr lang="en-US" sz="2400" b="1" i="1" dirty="0"/>
              <a:t> Price</a:t>
            </a:r>
            <a:r>
              <a:rPr lang="en-US" sz="2000" dirty="0"/>
              <a:t>: The </a:t>
            </a:r>
            <a:r>
              <a:rPr lang="en-US" sz="2000" dirty="0" err="1"/>
              <a:t>boxen</a:t>
            </a:r>
            <a:r>
              <a:rPr lang="en-US" sz="2000" dirty="0"/>
              <a:t> plot and line plot gives there is no significant difference between price and departure min.</a:t>
            </a:r>
          </a:p>
          <a:p>
            <a:pPr>
              <a:buNone/>
            </a:pPr>
            <a:endParaRPr lang="en-US" sz="2000" dirty="0"/>
          </a:p>
        </p:txBody>
      </p:sp>
      <p:pic>
        <p:nvPicPr>
          <p:cNvPr id="6146" name="Picture 2"/>
          <p:cNvPicPr>
            <a:picLocks noChangeAspect="1" noChangeArrowheads="1"/>
          </p:cNvPicPr>
          <p:nvPr/>
        </p:nvPicPr>
        <p:blipFill>
          <a:blip r:embed="rId2"/>
          <a:srcRect l="27080" t="22602" r="26800" b="7085"/>
          <a:stretch>
            <a:fillRect/>
          </a:stretch>
        </p:blipFill>
        <p:spPr bwMode="auto">
          <a:xfrm>
            <a:off x="5095074" y="1224740"/>
            <a:ext cx="6858048" cy="550072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652079"/>
          </a:xfrm>
        </p:spPr>
        <p:txBody>
          <a:bodyPr>
            <a:normAutofit/>
          </a:bodyPr>
          <a:lstStyle/>
          <a:p>
            <a:r>
              <a:rPr lang="en-US" sz="3200" b="1" i="1" u="sng" dirty="0" err="1" smtClean="0">
                <a:solidFill>
                  <a:schemeClr val="accent6">
                    <a:lumMod val="75000"/>
                  </a:schemeClr>
                </a:solidFill>
              </a:rPr>
              <a:t>Bivariate</a:t>
            </a:r>
            <a:r>
              <a:rPr lang="en-US" sz="3200" b="1" i="1" u="sng" dirty="0" smtClean="0">
                <a:solidFill>
                  <a:schemeClr val="accent6">
                    <a:lumMod val="75000"/>
                  </a:schemeClr>
                </a:solidFill>
              </a:rPr>
              <a:t> Analysis : Visualizing Numerical Variables </a:t>
            </a:r>
            <a:r>
              <a:rPr lang="en-US" sz="3200" b="1" i="1" u="sng" dirty="0" err="1" smtClean="0">
                <a:solidFill>
                  <a:schemeClr val="accent6">
                    <a:lumMod val="75000"/>
                  </a:schemeClr>
                </a:solidFill>
              </a:rPr>
              <a:t>vs</a:t>
            </a:r>
            <a:r>
              <a:rPr lang="en-US" sz="3200" b="1" i="1" u="sng" dirty="0" smtClean="0">
                <a:solidFill>
                  <a:schemeClr val="accent6">
                    <a:lumMod val="75000"/>
                  </a:schemeClr>
                </a:solidFill>
              </a:rPr>
              <a:t> Price</a:t>
            </a:r>
            <a:endParaRPr lang="en-US" sz="3200" dirty="0"/>
          </a:p>
        </p:txBody>
      </p:sp>
      <p:sp>
        <p:nvSpPr>
          <p:cNvPr id="3" name="Content Placeholder 2"/>
          <p:cNvSpPr>
            <a:spLocks noGrp="1"/>
          </p:cNvSpPr>
          <p:nvPr>
            <p:ph idx="1"/>
          </p:nvPr>
        </p:nvSpPr>
        <p:spPr>
          <a:xfrm>
            <a:off x="165853" y="1439054"/>
            <a:ext cx="5072098" cy="5500726"/>
          </a:xfrm>
        </p:spPr>
        <p:txBody>
          <a:bodyPr>
            <a:normAutofit/>
          </a:bodyPr>
          <a:lstStyle/>
          <a:p>
            <a:pPr>
              <a:buFont typeface="Wingdings" pitchFamily="2" charset="2"/>
              <a:buChar char="Ø"/>
            </a:pPr>
            <a:r>
              <a:rPr lang="en-US" sz="2000" b="1" i="1" dirty="0" err="1"/>
              <a:t>Arrival_Hour</a:t>
            </a:r>
            <a:r>
              <a:rPr lang="en-US" sz="2000" b="1" i="1" dirty="0"/>
              <a:t> </a:t>
            </a:r>
            <a:r>
              <a:rPr lang="en-US" sz="2000" b="1" i="1" dirty="0" err="1"/>
              <a:t>vs</a:t>
            </a:r>
            <a:r>
              <a:rPr lang="en-US" sz="2000" b="1" i="1" dirty="0"/>
              <a:t> Price</a:t>
            </a:r>
            <a:r>
              <a:rPr lang="en-US" sz="2000" dirty="0"/>
              <a:t>: From the bar plot and line plot we can observe that very few flights are arriving in the early morning that is 0 to 6 AM they have very less ticket price. Also, the flights which are arriving in the </a:t>
            </a:r>
            <a:r>
              <a:rPr lang="en-US" sz="2000" dirty="0" err="1"/>
              <a:t>aftermoon</a:t>
            </a:r>
            <a:r>
              <a:rPr lang="en-US" sz="2000" dirty="0"/>
              <a:t> and evening have somewhat higher price. So, we can conclude this column has some positive correlation with price</a:t>
            </a:r>
            <a:r>
              <a:rPr lang="en-US" sz="2000" dirty="0" smtClean="0"/>
              <a:t>.</a:t>
            </a:r>
          </a:p>
          <a:p>
            <a:pPr>
              <a:buNone/>
            </a:pPr>
            <a:endParaRPr lang="en-US" sz="2000" dirty="0"/>
          </a:p>
          <a:p>
            <a:pPr>
              <a:buFont typeface="Wingdings" pitchFamily="2" charset="2"/>
              <a:buChar char="Ø"/>
            </a:pPr>
            <a:r>
              <a:rPr lang="en-US" sz="2000" b="1" i="1" dirty="0" err="1"/>
              <a:t>Arrival_Min</a:t>
            </a:r>
            <a:r>
              <a:rPr lang="en-US" sz="2000" b="1" i="1" dirty="0"/>
              <a:t> </a:t>
            </a:r>
            <a:r>
              <a:rPr lang="en-US" sz="2000" b="1" i="1" dirty="0" err="1"/>
              <a:t>vs</a:t>
            </a:r>
            <a:r>
              <a:rPr lang="en-US" sz="2000" b="1" i="1" dirty="0"/>
              <a:t> Price</a:t>
            </a:r>
            <a:r>
              <a:rPr lang="en-US" sz="2000" dirty="0"/>
              <a:t>: There is no significant difference between this feature and price. We can say flight ticket prices are not much dependent on the </a:t>
            </a:r>
            <a:r>
              <a:rPr lang="en-US" sz="2000" dirty="0" err="1"/>
              <a:t>Arrival_Min</a:t>
            </a:r>
            <a:r>
              <a:rPr lang="en-US" sz="2000" dirty="0"/>
              <a:t>.</a:t>
            </a:r>
          </a:p>
          <a:p>
            <a:pPr>
              <a:buNone/>
            </a:pPr>
            <a:endParaRPr lang="en-US" sz="2000" dirty="0"/>
          </a:p>
        </p:txBody>
      </p:sp>
      <p:pic>
        <p:nvPicPr>
          <p:cNvPr id="7170" name="Picture 2"/>
          <p:cNvPicPr>
            <a:picLocks noChangeAspect="1" noChangeArrowheads="1"/>
          </p:cNvPicPr>
          <p:nvPr/>
        </p:nvPicPr>
        <p:blipFill>
          <a:blip r:embed="rId2"/>
          <a:srcRect l="27080" t="24555" r="26800" b="7085"/>
          <a:stretch>
            <a:fillRect/>
          </a:stretch>
        </p:blipFill>
        <p:spPr bwMode="auto">
          <a:xfrm>
            <a:off x="5237949" y="1296178"/>
            <a:ext cx="6952463" cy="53578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992" y="224608"/>
            <a:ext cx="7271637" cy="723518"/>
          </a:xfrm>
        </p:spPr>
        <p:txBody>
          <a:bodyPr>
            <a:normAutofit/>
          </a:bodyPr>
          <a:lstStyle/>
          <a:p>
            <a:r>
              <a:rPr lang="en-US" sz="3600" b="1" i="1" u="sng" dirty="0" err="1" smtClean="0">
                <a:solidFill>
                  <a:schemeClr val="accent6">
                    <a:lumMod val="75000"/>
                  </a:schemeClr>
                </a:solidFill>
              </a:rPr>
              <a:t>Bivariate</a:t>
            </a:r>
            <a:r>
              <a:rPr lang="en-US" sz="3600" b="1" i="1" u="sng" dirty="0" smtClean="0">
                <a:solidFill>
                  <a:schemeClr val="accent6">
                    <a:lumMod val="75000"/>
                  </a:schemeClr>
                </a:solidFill>
              </a:rPr>
              <a:t> Analysis</a:t>
            </a:r>
            <a:endParaRPr lang="en-US" sz="3600" b="1" i="1" u="sng" dirty="0">
              <a:solidFill>
                <a:schemeClr val="accent6">
                  <a:lumMod val="75000"/>
                </a:schemeClr>
              </a:solidFill>
            </a:endParaRPr>
          </a:p>
        </p:txBody>
      </p:sp>
      <p:pic>
        <p:nvPicPr>
          <p:cNvPr id="8194" name="Picture 2"/>
          <p:cNvPicPr>
            <a:picLocks noChangeAspect="1" noChangeArrowheads="1"/>
          </p:cNvPicPr>
          <p:nvPr/>
        </p:nvPicPr>
        <p:blipFill>
          <a:blip r:embed="rId2"/>
          <a:srcRect l="16099" t="37250" r="48213" b="13921"/>
          <a:stretch>
            <a:fillRect/>
          </a:stretch>
        </p:blipFill>
        <p:spPr bwMode="auto">
          <a:xfrm>
            <a:off x="0" y="1081864"/>
            <a:ext cx="4880760" cy="3500462"/>
          </a:xfrm>
          <a:prstGeom prst="rect">
            <a:avLst/>
          </a:prstGeom>
          <a:noFill/>
          <a:ln w="9525">
            <a:noFill/>
            <a:miter lim="800000"/>
            <a:headEnd/>
            <a:tailEnd/>
          </a:ln>
          <a:effectLst/>
        </p:spPr>
      </p:pic>
      <p:sp>
        <p:nvSpPr>
          <p:cNvPr id="4" name="TextBox 3"/>
          <p:cNvSpPr txBox="1"/>
          <p:nvPr/>
        </p:nvSpPr>
        <p:spPr>
          <a:xfrm>
            <a:off x="237290" y="5153830"/>
            <a:ext cx="4714908" cy="2000548"/>
          </a:xfrm>
          <a:prstGeom prst="rect">
            <a:avLst/>
          </a:prstGeom>
          <a:noFill/>
        </p:spPr>
        <p:txBody>
          <a:bodyPr wrap="square" rtlCol="0">
            <a:spAutoFit/>
          </a:bodyPr>
          <a:lstStyle/>
          <a:p>
            <a:r>
              <a:rPr lang="en-US" b="1" i="1" dirty="0"/>
              <a:t>Duration </a:t>
            </a:r>
            <a:r>
              <a:rPr lang="en-US" b="1" i="1" dirty="0" err="1"/>
              <a:t>vs</a:t>
            </a:r>
            <a:r>
              <a:rPr lang="en-US" b="1" i="1" dirty="0"/>
              <a:t> Price</a:t>
            </a:r>
            <a:r>
              <a:rPr lang="en-US" sz="2000" dirty="0"/>
              <a:t>: From the </a:t>
            </a:r>
            <a:r>
              <a:rPr lang="en-US" sz="2000" dirty="0" err="1"/>
              <a:t>reg</a:t>
            </a:r>
            <a:r>
              <a:rPr lang="en-US" sz="2000" dirty="0"/>
              <a:t> plot we can observe some positive linear relation between Duration and Price. Flight having 1-12 hours of duration, they have ticket price of around 15000.</a:t>
            </a:r>
          </a:p>
          <a:p>
            <a:endParaRPr lang="en-US" sz="2000" dirty="0"/>
          </a:p>
        </p:txBody>
      </p:sp>
      <p:pic>
        <p:nvPicPr>
          <p:cNvPr id="8195" name="Picture 3"/>
          <p:cNvPicPr>
            <a:picLocks noChangeAspect="1" noChangeArrowheads="1"/>
          </p:cNvPicPr>
          <p:nvPr/>
        </p:nvPicPr>
        <p:blipFill>
          <a:blip r:embed="rId3"/>
          <a:srcRect l="17051" t="28505" r="9925" b="21690"/>
          <a:stretch>
            <a:fillRect/>
          </a:stretch>
        </p:blipFill>
        <p:spPr bwMode="auto">
          <a:xfrm>
            <a:off x="4880760" y="1153302"/>
            <a:ext cx="7143800" cy="3571900"/>
          </a:xfrm>
          <a:prstGeom prst="rect">
            <a:avLst/>
          </a:prstGeom>
          <a:noFill/>
          <a:ln w="9525">
            <a:noFill/>
            <a:miter lim="800000"/>
            <a:headEnd/>
            <a:tailEnd/>
          </a:ln>
          <a:effectLst/>
        </p:spPr>
      </p:pic>
      <p:sp>
        <p:nvSpPr>
          <p:cNvPr id="6" name="TextBox 5"/>
          <p:cNvSpPr txBox="1"/>
          <p:nvPr/>
        </p:nvSpPr>
        <p:spPr>
          <a:xfrm>
            <a:off x="5452264" y="5082392"/>
            <a:ext cx="6572296" cy="2062103"/>
          </a:xfrm>
          <a:prstGeom prst="rect">
            <a:avLst/>
          </a:prstGeom>
          <a:noFill/>
        </p:spPr>
        <p:txBody>
          <a:bodyPr wrap="square" rtlCol="0">
            <a:spAutoFit/>
          </a:bodyPr>
          <a:lstStyle/>
          <a:p>
            <a:r>
              <a:rPr lang="en-US" b="1" i="1" dirty="0"/>
              <a:t>Source </a:t>
            </a:r>
            <a:r>
              <a:rPr lang="en-US" b="1" i="1" dirty="0" err="1"/>
              <a:t>vs</a:t>
            </a:r>
            <a:r>
              <a:rPr lang="en-US" b="1" i="1" dirty="0"/>
              <a:t> Airline</a:t>
            </a:r>
            <a:r>
              <a:rPr lang="en-US" dirty="0"/>
              <a:t>: </a:t>
            </a:r>
            <a:r>
              <a:rPr lang="en-US" sz="2000" dirty="0"/>
              <a:t>The plot showing the region wise count of airlines which tells us that </a:t>
            </a:r>
            <a:r>
              <a:rPr lang="en-US" sz="2000" dirty="0" err="1"/>
              <a:t>Jaipur</a:t>
            </a:r>
            <a:r>
              <a:rPr lang="en-US" sz="2000" dirty="0"/>
              <a:t> source is not having much flights and it has Air India flights in higher count compared to other sources. Other sources have Air India, </a:t>
            </a:r>
            <a:r>
              <a:rPr lang="en-US" sz="2000" dirty="0" err="1"/>
              <a:t>IndiGo</a:t>
            </a:r>
            <a:r>
              <a:rPr lang="en-US" sz="2000" dirty="0"/>
              <a:t> and </a:t>
            </a:r>
            <a:r>
              <a:rPr lang="en-US" sz="2000" dirty="0" err="1"/>
              <a:t>Vistara</a:t>
            </a:r>
            <a:r>
              <a:rPr lang="en-US" sz="2000" dirty="0"/>
              <a:t> flights with higher count.</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7686" y="224608"/>
            <a:ext cx="5000660" cy="794956"/>
          </a:xfrm>
        </p:spPr>
        <p:txBody>
          <a:bodyPr>
            <a:normAutofit/>
          </a:bodyPr>
          <a:lstStyle/>
          <a:p>
            <a:r>
              <a:rPr lang="en-US" sz="3200" b="1" i="1" u="sng" dirty="0" err="1" smtClean="0">
                <a:solidFill>
                  <a:schemeClr val="accent6">
                    <a:lumMod val="75000"/>
                  </a:schemeClr>
                </a:solidFill>
              </a:rPr>
              <a:t>Bivariate</a:t>
            </a:r>
            <a:r>
              <a:rPr lang="en-US" sz="3200" b="1" i="1" u="sng" dirty="0" smtClean="0">
                <a:solidFill>
                  <a:schemeClr val="accent6">
                    <a:lumMod val="75000"/>
                  </a:schemeClr>
                </a:solidFill>
              </a:rPr>
              <a:t> Analysis</a:t>
            </a:r>
            <a:endParaRPr lang="en-US" sz="3200" b="1" i="1" u="sng" dirty="0">
              <a:solidFill>
                <a:schemeClr val="accent6">
                  <a:lumMod val="75000"/>
                </a:schemeClr>
              </a:solidFill>
            </a:endParaRPr>
          </a:p>
        </p:txBody>
      </p:sp>
      <p:pic>
        <p:nvPicPr>
          <p:cNvPr id="9218" name="Picture 2"/>
          <p:cNvPicPr>
            <a:picLocks noChangeAspect="1" noChangeArrowheads="1"/>
          </p:cNvPicPr>
          <p:nvPr/>
        </p:nvPicPr>
        <p:blipFill>
          <a:blip r:embed="rId2"/>
          <a:srcRect l="17197" t="34321" r="48213" b="15874"/>
          <a:stretch>
            <a:fillRect/>
          </a:stretch>
        </p:blipFill>
        <p:spPr bwMode="auto">
          <a:xfrm>
            <a:off x="237290" y="1367616"/>
            <a:ext cx="5357850" cy="3286148"/>
          </a:xfrm>
          <a:prstGeom prst="rect">
            <a:avLst/>
          </a:prstGeom>
          <a:noFill/>
          <a:ln w="9525">
            <a:noFill/>
            <a:miter lim="800000"/>
            <a:headEnd/>
            <a:tailEnd/>
          </a:ln>
          <a:effectLst/>
        </p:spPr>
      </p:pic>
      <p:sp>
        <p:nvSpPr>
          <p:cNvPr id="4" name="TextBox 3"/>
          <p:cNvSpPr txBox="1"/>
          <p:nvPr/>
        </p:nvSpPr>
        <p:spPr>
          <a:xfrm>
            <a:off x="237290" y="5163840"/>
            <a:ext cx="5286412" cy="2000548"/>
          </a:xfrm>
          <a:prstGeom prst="rect">
            <a:avLst/>
          </a:prstGeom>
          <a:noFill/>
        </p:spPr>
        <p:txBody>
          <a:bodyPr wrap="square" rtlCol="0">
            <a:spAutoFit/>
          </a:bodyPr>
          <a:lstStyle/>
          <a:p>
            <a:pPr>
              <a:buFont typeface="Wingdings" pitchFamily="2" charset="2"/>
              <a:buChar char="Ø"/>
            </a:pPr>
            <a:r>
              <a:rPr lang="en-US" sz="2000" dirty="0" smtClean="0"/>
              <a:t> Above </a:t>
            </a:r>
            <a:r>
              <a:rPr lang="en-US" sz="2000" dirty="0"/>
              <a:t>plot gives the relation between </a:t>
            </a:r>
            <a:r>
              <a:rPr lang="en-US" sz="2000" dirty="0" smtClean="0"/>
              <a:t>Airline        and </a:t>
            </a:r>
            <a:r>
              <a:rPr lang="en-US" sz="2000" dirty="0"/>
              <a:t>Departure hour based on Number of stops. Air India and </a:t>
            </a:r>
            <a:r>
              <a:rPr lang="en-US" sz="2000" dirty="0" err="1"/>
              <a:t>Vistara</a:t>
            </a:r>
            <a:r>
              <a:rPr lang="en-US" sz="2000" dirty="0"/>
              <a:t> flights are departing in the evening and they have less than 4 stops during the journey.</a:t>
            </a:r>
          </a:p>
          <a:p>
            <a:endParaRPr lang="en-US" dirty="0"/>
          </a:p>
        </p:txBody>
      </p:sp>
      <p:pic>
        <p:nvPicPr>
          <p:cNvPr id="9219" name="Picture 3"/>
          <p:cNvPicPr>
            <a:picLocks noChangeAspect="1" noChangeArrowheads="1"/>
          </p:cNvPicPr>
          <p:nvPr/>
        </p:nvPicPr>
        <p:blipFill>
          <a:blip r:embed="rId3"/>
          <a:srcRect l="17051" t="32411" r="37378" b="16807"/>
          <a:stretch>
            <a:fillRect/>
          </a:stretch>
        </p:blipFill>
        <p:spPr bwMode="auto">
          <a:xfrm>
            <a:off x="5880892" y="1224740"/>
            <a:ext cx="5929354" cy="3571900"/>
          </a:xfrm>
          <a:prstGeom prst="rect">
            <a:avLst/>
          </a:prstGeom>
          <a:noFill/>
          <a:ln w="9525">
            <a:noFill/>
            <a:miter lim="800000"/>
            <a:headEnd/>
            <a:tailEnd/>
          </a:ln>
          <a:effectLst/>
        </p:spPr>
      </p:pic>
      <p:sp>
        <p:nvSpPr>
          <p:cNvPr id="6" name="TextBox 5"/>
          <p:cNvSpPr txBox="1"/>
          <p:nvPr/>
        </p:nvSpPr>
        <p:spPr>
          <a:xfrm>
            <a:off x="6238082" y="5368144"/>
            <a:ext cx="5786478" cy="1077218"/>
          </a:xfrm>
          <a:prstGeom prst="rect">
            <a:avLst/>
          </a:prstGeom>
          <a:noFill/>
        </p:spPr>
        <p:txBody>
          <a:bodyPr wrap="square" rtlCol="0">
            <a:spAutoFit/>
          </a:bodyPr>
          <a:lstStyle/>
          <a:p>
            <a:pPr>
              <a:buFont typeface="Wingdings" pitchFamily="2" charset="2"/>
              <a:buChar char="Ø"/>
            </a:pPr>
            <a:r>
              <a:rPr lang="en-US" sz="2000" dirty="0" smtClean="0"/>
              <a:t> All </a:t>
            </a:r>
            <a:r>
              <a:rPr lang="en-US" sz="2000" dirty="0"/>
              <a:t>the airlines provides free meals during the </a:t>
            </a:r>
            <a:r>
              <a:rPr lang="en-US" sz="2000" dirty="0" smtClean="0"/>
              <a:t>     journey </a:t>
            </a:r>
            <a:r>
              <a:rPr lang="en-US" sz="2000" dirty="0"/>
              <a:t>having the duration below 11 hours.</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6843007" cy="866394"/>
          </a:xfrm>
        </p:spPr>
        <p:txBody>
          <a:bodyPr>
            <a:normAutofit/>
          </a:bodyPr>
          <a:lstStyle/>
          <a:p>
            <a:r>
              <a:rPr lang="en-US" sz="3200" b="1" i="1" u="sng" dirty="0" smtClean="0">
                <a:solidFill>
                  <a:schemeClr val="accent6">
                    <a:lumMod val="75000"/>
                  </a:schemeClr>
                </a:solidFill>
              </a:rPr>
              <a:t>Identifying the outliers using box plot</a:t>
            </a:r>
            <a:endParaRPr lang="en-US" sz="3200" b="1" i="1" u="sng" dirty="0">
              <a:solidFill>
                <a:schemeClr val="accent6">
                  <a:lumMod val="75000"/>
                </a:schemeClr>
              </a:solidFill>
            </a:endParaRPr>
          </a:p>
        </p:txBody>
      </p:sp>
      <p:pic>
        <p:nvPicPr>
          <p:cNvPr id="10242" name="Picture 2"/>
          <p:cNvPicPr>
            <a:picLocks noChangeAspect="1" noChangeArrowheads="1"/>
          </p:cNvPicPr>
          <p:nvPr/>
        </p:nvPicPr>
        <p:blipFill>
          <a:blip r:embed="rId2"/>
          <a:srcRect l="23237" t="24555" r="26250" b="6109"/>
          <a:stretch>
            <a:fillRect/>
          </a:stretch>
        </p:blipFill>
        <p:spPr bwMode="auto">
          <a:xfrm>
            <a:off x="165852" y="1367616"/>
            <a:ext cx="6715172" cy="5572164"/>
          </a:xfrm>
          <a:prstGeom prst="rect">
            <a:avLst/>
          </a:prstGeom>
          <a:noFill/>
          <a:ln w="9525">
            <a:noFill/>
            <a:miter lim="800000"/>
            <a:headEnd/>
            <a:tailEnd/>
          </a:ln>
          <a:effectLst/>
        </p:spPr>
      </p:pic>
      <p:sp>
        <p:nvSpPr>
          <p:cNvPr id="4" name="TextBox 3"/>
          <p:cNvSpPr txBox="1"/>
          <p:nvPr/>
        </p:nvSpPr>
        <p:spPr>
          <a:xfrm>
            <a:off x="7095338" y="1081864"/>
            <a:ext cx="4929222" cy="5909310"/>
          </a:xfrm>
          <a:prstGeom prst="rect">
            <a:avLst/>
          </a:prstGeom>
          <a:noFill/>
        </p:spPr>
        <p:txBody>
          <a:bodyPr wrap="square" rtlCol="0">
            <a:spAutoFit/>
          </a:bodyPr>
          <a:lstStyle/>
          <a:p>
            <a:pPr>
              <a:buFont typeface="Wingdings" pitchFamily="2" charset="2"/>
              <a:buChar char="Ø"/>
            </a:pPr>
            <a:r>
              <a:rPr lang="en-US" sz="2000" dirty="0" smtClean="0"/>
              <a:t> </a:t>
            </a:r>
            <a:r>
              <a:rPr lang="en-US" sz="1800" dirty="0" smtClean="0"/>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 quartile and lower quartile statistical values. A box plot summarizes this data in the 25</a:t>
            </a:r>
            <a:r>
              <a:rPr lang="en-US" sz="1800" baseline="30000" dirty="0" smtClean="0"/>
              <a:t>th</a:t>
            </a:r>
            <a:r>
              <a:rPr lang="en-US" sz="1800" dirty="0" smtClean="0"/>
              <a:t>,  50</a:t>
            </a:r>
            <a:r>
              <a:rPr lang="en-US" sz="1800" baseline="30000" dirty="0" smtClean="0"/>
              <a:t>th</a:t>
            </a:r>
            <a:r>
              <a:rPr lang="en-US" sz="1800" dirty="0" smtClean="0"/>
              <a:t> and 75</a:t>
            </a:r>
            <a:r>
              <a:rPr lang="en-US" sz="1800" baseline="30000" dirty="0" smtClean="0"/>
              <a:t>th</a:t>
            </a:r>
            <a:r>
              <a:rPr lang="en-US" sz="1800" dirty="0" smtClean="0"/>
              <a:t> percentiles.</a:t>
            </a:r>
          </a:p>
          <a:p>
            <a:endParaRPr lang="en-US" sz="1800" dirty="0" smtClean="0"/>
          </a:p>
          <a:p>
            <a:pPr>
              <a:buFont typeface="Wingdings" pitchFamily="2" charset="2"/>
              <a:buChar char="Ø"/>
            </a:pPr>
            <a:r>
              <a:rPr lang="en-US" sz="2000" dirty="0"/>
              <a:t> </a:t>
            </a:r>
            <a:r>
              <a:rPr lang="en-US" sz="2000" dirty="0" smtClean="0"/>
              <a:t>From the box plot we can notice the outliers present in </a:t>
            </a:r>
            <a:r>
              <a:rPr lang="en-US" sz="2000" dirty="0" err="1" smtClean="0"/>
              <a:t>Number_of_stops</a:t>
            </a:r>
            <a:r>
              <a:rPr lang="en-US" sz="2000" dirty="0" smtClean="0"/>
              <a:t> and “Price” columns.</a:t>
            </a:r>
          </a:p>
          <a:p>
            <a:pPr>
              <a:buFont typeface="Wingdings" pitchFamily="2" charset="2"/>
              <a:buChar char="Ø"/>
            </a:pPr>
            <a:r>
              <a:rPr lang="en-US" sz="2000" dirty="0"/>
              <a:t> </a:t>
            </a:r>
            <a:r>
              <a:rPr lang="en-US" sz="2000" dirty="0" smtClean="0"/>
              <a:t>Since Price is our target column and </a:t>
            </a:r>
            <a:r>
              <a:rPr lang="en-US" sz="2000" dirty="0" err="1" smtClean="0"/>
              <a:t>Number_of_stops</a:t>
            </a:r>
            <a:r>
              <a:rPr lang="en-US" sz="2000" dirty="0" smtClean="0"/>
              <a:t> is our categorical variable so no need to remove outliers in this columns. Finally there is no need to remove outliers in the dataset.</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298" y="286909"/>
            <a:ext cx="9215502" cy="723517"/>
          </a:xfrm>
        </p:spPr>
        <p:txBody>
          <a:bodyPr>
            <a:normAutofit/>
          </a:bodyPr>
          <a:lstStyle/>
          <a:p>
            <a:r>
              <a:rPr lang="en-US" sz="3600" b="1" i="1" u="sng" dirty="0" smtClean="0">
                <a:solidFill>
                  <a:schemeClr val="accent6">
                    <a:lumMod val="75000"/>
                  </a:schemeClr>
                </a:solidFill>
              </a:rPr>
              <a:t>Correlation Between Features and Label</a:t>
            </a:r>
            <a:endParaRPr lang="en-US" sz="3600" b="1" i="1" u="sng" dirty="0">
              <a:solidFill>
                <a:schemeClr val="accent6">
                  <a:lumMod val="75000"/>
                </a:schemeClr>
              </a:solidFill>
            </a:endParaRPr>
          </a:p>
        </p:txBody>
      </p:sp>
      <p:pic>
        <p:nvPicPr>
          <p:cNvPr id="11266" name="Picture 2"/>
          <p:cNvPicPr>
            <a:picLocks noChangeAspect="1" noChangeArrowheads="1"/>
          </p:cNvPicPr>
          <p:nvPr/>
        </p:nvPicPr>
        <p:blipFill>
          <a:blip r:embed="rId2"/>
          <a:srcRect l="22688" t="23578" r="24054" b="7085"/>
          <a:stretch>
            <a:fillRect/>
          </a:stretch>
        </p:blipFill>
        <p:spPr bwMode="auto">
          <a:xfrm>
            <a:off x="0" y="1296178"/>
            <a:ext cx="6595272" cy="428628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l="23090" t="30458" r="23103" b="24620"/>
          <a:stretch>
            <a:fillRect/>
          </a:stretch>
        </p:blipFill>
        <p:spPr bwMode="auto">
          <a:xfrm>
            <a:off x="6738148" y="1367616"/>
            <a:ext cx="5214974" cy="4286280"/>
          </a:xfrm>
          <a:prstGeom prst="rect">
            <a:avLst/>
          </a:prstGeom>
          <a:noFill/>
          <a:ln w="9525">
            <a:noFill/>
            <a:miter lim="800000"/>
            <a:headEnd/>
            <a:tailEnd/>
          </a:ln>
          <a:effectLst/>
        </p:spPr>
      </p:pic>
      <p:sp>
        <p:nvSpPr>
          <p:cNvPr id="5" name="TextBox 4"/>
          <p:cNvSpPr txBox="1"/>
          <p:nvPr/>
        </p:nvSpPr>
        <p:spPr>
          <a:xfrm>
            <a:off x="451604" y="5868210"/>
            <a:ext cx="11215766" cy="1015663"/>
          </a:xfrm>
          <a:prstGeom prst="rect">
            <a:avLst/>
          </a:prstGeom>
          <a:noFill/>
        </p:spPr>
        <p:txBody>
          <a:bodyPr wrap="square" rtlCol="0">
            <a:spAutoFit/>
          </a:bodyPr>
          <a:lstStyle/>
          <a:p>
            <a:pPr>
              <a:buFont typeface="Wingdings" pitchFamily="2" charset="2"/>
              <a:buChar char="Ø"/>
            </a:pPr>
            <a:r>
              <a:rPr lang="en-US" sz="2000" dirty="0" smtClean="0"/>
              <a:t> From </a:t>
            </a:r>
            <a:r>
              <a:rPr lang="en-US" sz="2000" dirty="0"/>
              <a:t>the bar plot we can clearly observe the positive and negative correlation between the label and features. Here the column '</a:t>
            </a:r>
            <a:r>
              <a:rPr lang="en-US" sz="2000" dirty="0" err="1"/>
              <a:t>Departure_Min</a:t>
            </a:r>
            <a:r>
              <a:rPr lang="en-US" sz="2000" dirty="0"/>
              <a:t>' has less correlation with the label compared to other features, we can drop this column if necessary but for now let's keep it as it 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166" y="438922"/>
            <a:ext cx="2056661" cy="794955"/>
          </a:xfrm>
        </p:spPr>
        <p:txBody>
          <a:bodyPr>
            <a:normAutofit/>
          </a:bodyPr>
          <a:lstStyle/>
          <a:p>
            <a:r>
              <a:rPr lang="en-US" sz="4400" b="1" i="1" dirty="0" smtClean="0">
                <a:solidFill>
                  <a:schemeClr val="accent6">
                    <a:lumMod val="75000"/>
                  </a:schemeClr>
                </a:solidFill>
                <a:latin typeface="+mn-lt"/>
              </a:rPr>
              <a:t>Agenda</a:t>
            </a:r>
            <a:endParaRPr lang="en-US" sz="4400" b="1" i="1" dirty="0">
              <a:solidFill>
                <a:schemeClr val="accent6">
                  <a:lumMod val="75000"/>
                </a:schemeClr>
              </a:solidFill>
              <a:latin typeface="+mn-lt"/>
            </a:endParaRPr>
          </a:p>
        </p:txBody>
      </p:sp>
      <p:sp>
        <p:nvSpPr>
          <p:cNvPr id="3" name="Content Placeholder 2"/>
          <p:cNvSpPr>
            <a:spLocks noGrp="1"/>
          </p:cNvSpPr>
          <p:nvPr>
            <p:ph idx="1"/>
          </p:nvPr>
        </p:nvSpPr>
        <p:spPr>
          <a:xfrm>
            <a:off x="737356" y="1581930"/>
            <a:ext cx="10843537" cy="5357850"/>
          </a:xfrm>
        </p:spPr>
        <p:txBody>
          <a:bodyPr>
            <a:normAutofit/>
          </a:bodyPr>
          <a:lstStyle/>
          <a:p>
            <a:pPr>
              <a:buFont typeface="Wingdings" pitchFamily="2" charset="2"/>
              <a:buChar char="q"/>
            </a:pPr>
            <a:r>
              <a:rPr lang="en-US" sz="2000" i="1" dirty="0" smtClean="0"/>
              <a:t>Introduction</a:t>
            </a:r>
          </a:p>
          <a:p>
            <a:pPr>
              <a:buFont typeface="Wingdings" pitchFamily="2" charset="2"/>
              <a:buChar char="q"/>
            </a:pPr>
            <a:r>
              <a:rPr lang="en-US" sz="2000" i="1" dirty="0" smtClean="0"/>
              <a:t>Problem Statement</a:t>
            </a:r>
          </a:p>
          <a:p>
            <a:pPr>
              <a:buFont typeface="Wingdings" pitchFamily="2" charset="2"/>
              <a:buChar char="q"/>
            </a:pPr>
            <a:r>
              <a:rPr lang="en-US" sz="2000" i="1" dirty="0" smtClean="0"/>
              <a:t>Problem Understanding</a:t>
            </a:r>
          </a:p>
          <a:p>
            <a:pPr>
              <a:buFont typeface="Wingdings" pitchFamily="2" charset="2"/>
              <a:buChar char="q"/>
            </a:pPr>
            <a:r>
              <a:rPr lang="en-US" sz="2000" i="1" dirty="0" smtClean="0"/>
              <a:t>Benefits of Flight Price Prediction</a:t>
            </a:r>
          </a:p>
          <a:p>
            <a:pPr>
              <a:buFont typeface="Wingdings" pitchFamily="2" charset="2"/>
              <a:buChar char="q"/>
            </a:pPr>
            <a:r>
              <a:rPr lang="en-US" sz="2000" i="1" dirty="0" smtClean="0"/>
              <a:t>Data Analysis &amp; Model Building Flowchart</a:t>
            </a:r>
          </a:p>
          <a:p>
            <a:pPr>
              <a:buFont typeface="Wingdings" pitchFamily="2" charset="2"/>
              <a:buChar char="q"/>
            </a:pPr>
            <a:r>
              <a:rPr lang="en-US" sz="2000" i="1" dirty="0" smtClean="0"/>
              <a:t>Exploratory Data Analysis Steps</a:t>
            </a:r>
          </a:p>
          <a:p>
            <a:pPr>
              <a:buFont typeface="Wingdings" pitchFamily="2" charset="2"/>
              <a:buChar char="q"/>
            </a:pPr>
            <a:r>
              <a:rPr lang="en-US" sz="2000" i="1" dirty="0" smtClean="0"/>
              <a:t>Visualizations: </a:t>
            </a:r>
            <a:r>
              <a:rPr lang="en-US" sz="2000" i="1" dirty="0" err="1" smtClean="0"/>
              <a:t>Univariate</a:t>
            </a:r>
            <a:r>
              <a:rPr lang="en-US" sz="2000" i="1" dirty="0" smtClean="0"/>
              <a:t> and </a:t>
            </a:r>
            <a:r>
              <a:rPr lang="en-US" sz="2000" i="1" dirty="0" err="1" smtClean="0"/>
              <a:t>Bivariate</a:t>
            </a:r>
            <a:endParaRPr lang="en-US" sz="2000" i="1" dirty="0" smtClean="0"/>
          </a:p>
          <a:p>
            <a:pPr>
              <a:buFont typeface="Wingdings" pitchFamily="2" charset="2"/>
              <a:buChar char="q"/>
            </a:pPr>
            <a:r>
              <a:rPr lang="en-US" sz="2000" i="1" dirty="0" smtClean="0"/>
              <a:t>Data Analysis Steps Done</a:t>
            </a:r>
          </a:p>
          <a:p>
            <a:pPr>
              <a:buFont typeface="Wingdings" pitchFamily="2" charset="2"/>
              <a:buChar char="q"/>
            </a:pPr>
            <a:r>
              <a:rPr lang="en-US" sz="2000" i="1" dirty="0" smtClean="0"/>
              <a:t>Assumptions</a:t>
            </a:r>
          </a:p>
          <a:p>
            <a:pPr>
              <a:buFont typeface="Wingdings" pitchFamily="2" charset="2"/>
              <a:buChar char="q"/>
            </a:pPr>
            <a:r>
              <a:rPr lang="en-US" sz="2000" i="1" dirty="0" smtClean="0"/>
              <a:t>Model Building</a:t>
            </a:r>
          </a:p>
          <a:p>
            <a:pPr>
              <a:buFont typeface="Wingdings" pitchFamily="2" charset="2"/>
              <a:buChar char="q"/>
            </a:pPr>
            <a:r>
              <a:rPr lang="en-US" sz="2000" i="1" dirty="0" smtClean="0"/>
              <a:t>Hyper Parameter Tuning and Creating  Final Model</a:t>
            </a:r>
          </a:p>
          <a:p>
            <a:pPr>
              <a:buFont typeface="Wingdings" pitchFamily="2" charset="2"/>
              <a:buChar char="q"/>
            </a:pPr>
            <a:r>
              <a:rPr lang="en-US" sz="2000" i="1" dirty="0" smtClean="0"/>
              <a:t>Saving the model and prediction results</a:t>
            </a:r>
          </a:p>
          <a:p>
            <a:pPr>
              <a:buFont typeface="Wingdings" pitchFamily="2" charset="2"/>
              <a:buChar char="q"/>
            </a:pPr>
            <a:r>
              <a:rPr lang="en-US" sz="2000" i="1" dirty="0" smtClean="0"/>
              <a:t>Conclusion</a:t>
            </a:r>
            <a:endParaRPr lang="en-US" sz="2000" i="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480" y="296046"/>
            <a:ext cx="5929354" cy="866394"/>
          </a:xfrm>
        </p:spPr>
        <p:txBody>
          <a:bodyPr>
            <a:normAutofit/>
          </a:bodyPr>
          <a:lstStyle/>
          <a:p>
            <a:r>
              <a:rPr lang="en-US" sz="3600" b="1" i="1" u="sng" dirty="0" smtClean="0">
                <a:solidFill>
                  <a:schemeClr val="accent6">
                    <a:lumMod val="75000"/>
                  </a:schemeClr>
                </a:solidFill>
              </a:rPr>
              <a:t>Data Analysis Steps done</a:t>
            </a:r>
            <a:endParaRPr lang="en-US" sz="3600" b="1" i="1" u="sng" dirty="0">
              <a:solidFill>
                <a:schemeClr val="accent6">
                  <a:lumMod val="75000"/>
                </a:schemeClr>
              </a:solidFill>
            </a:endParaRPr>
          </a:p>
        </p:txBody>
      </p:sp>
      <p:sp>
        <p:nvSpPr>
          <p:cNvPr id="3" name="Content Placeholder 2"/>
          <p:cNvSpPr>
            <a:spLocks noGrp="1"/>
          </p:cNvSpPr>
          <p:nvPr>
            <p:ph idx="1"/>
          </p:nvPr>
        </p:nvSpPr>
        <p:spPr>
          <a:xfrm>
            <a:off x="331705" y="1510492"/>
            <a:ext cx="11858708" cy="5103679"/>
          </a:xfrm>
        </p:spPr>
        <p:txBody>
          <a:bodyPr>
            <a:normAutofit lnSpcReduction="10000"/>
          </a:bodyPr>
          <a:lstStyle/>
          <a:p>
            <a:pPr>
              <a:buFont typeface="Wingdings" pitchFamily="2" charset="2"/>
              <a:buChar char="Ø"/>
            </a:pPr>
            <a:r>
              <a:rPr lang="en-US" sz="2000" dirty="0" smtClean="0"/>
              <a:t>I have done feature engineering steps like feature extraction and feature selection to improve data normality and linearity.</a:t>
            </a:r>
          </a:p>
          <a:p>
            <a:pPr>
              <a:buNone/>
            </a:pPr>
            <a:endParaRPr lang="en-US" sz="2000" dirty="0" smtClean="0"/>
          </a:p>
          <a:p>
            <a:pPr>
              <a:buFont typeface="Wingdings" pitchFamily="2" charset="2"/>
              <a:buChar char="Ø"/>
            </a:pPr>
            <a:r>
              <a:rPr lang="en-US" sz="2000" dirty="0" smtClean="0"/>
              <a:t>Identified outliers using </a:t>
            </a:r>
            <a:r>
              <a:rPr lang="en-US" sz="2000" dirty="0" err="1" smtClean="0"/>
              <a:t>boxplots</a:t>
            </a:r>
            <a:r>
              <a:rPr lang="en-US" sz="2000" dirty="0" smtClean="0"/>
              <a:t> and found no outliers in numerical variables.</a:t>
            </a:r>
          </a:p>
          <a:p>
            <a:pPr>
              <a:buNone/>
            </a:pPr>
            <a:endParaRPr lang="en-US" sz="2000" dirty="0" smtClean="0"/>
          </a:p>
          <a:p>
            <a:pPr>
              <a:buFont typeface="Wingdings" pitchFamily="2" charset="2"/>
              <a:buChar char="Ø"/>
            </a:pPr>
            <a:r>
              <a:rPr lang="en-US" sz="2000" dirty="0" smtClean="0"/>
              <a:t>Identified </a:t>
            </a:r>
            <a:r>
              <a:rPr lang="en-US" sz="2000" dirty="0" err="1" smtClean="0"/>
              <a:t>skewness</a:t>
            </a:r>
            <a:r>
              <a:rPr lang="en-US" sz="2000" dirty="0" smtClean="0"/>
              <a:t> using distribution plots and removed </a:t>
            </a:r>
            <a:r>
              <a:rPr lang="en-US" sz="2000" dirty="0" err="1" smtClean="0"/>
              <a:t>skewness</a:t>
            </a:r>
            <a:r>
              <a:rPr lang="en-US" sz="2000" dirty="0" smtClean="0"/>
              <a:t> using square root transformation method.</a:t>
            </a:r>
          </a:p>
          <a:p>
            <a:pPr>
              <a:buNone/>
            </a:pPr>
            <a:endParaRPr lang="en-US" sz="2000" dirty="0" smtClean="0"/>
          </a:p>
          <a:p>
            <a:pPr>
              <a:buFont typeface="Wingdings" pitchFamily="2" charset="2"/>
              <a:buChar char="Ø"/>
            </a:pPr>
            <a:r>
              <a:rPr lang="en-US" sz="2000" dirty="0" smtClean="0"/>
              <a:t>Used Pearson’s correlation coefficient to check the correlation between dependent and independent variables. To visualize the correlation I have used </a:t>
            </a:r>
            <a:r>
              <a:rPr lang="en-US" sz="2000" dirty="0" err="1" smtClean="0"/>
              <a:t>heatmap</a:t>
            </a:r>
            <a:r>
              <a:rPr lang="en-US" sz="2000" dirty="0" smtClean="0"/>
              <a:t> and bar plot.</a:t>
            </a:r>
          </a:p>
          <a:p>
            <a:pPr>
              <a:buNone/>
            </a:pPr>
            <a:endParaRPr lang="en-US" sz="2000" dirty="0" smtClean="0"/>
          </a:p>
          <a:p>
            <a:pPr>
              <a:buFont typeface="Wingdings" pitchFamily="2" charset="2"/>
              <a:buChar char="Ø"/>
            </a:pPr>
            <a:r>
              <a:rPr lang="en-US" sz="2000" dirty="0" smtClean="0"/>
              <a:t>I have used Standard Scalar method to scale the data to overcome with the issue of data biasness.</a:t>
            </a:r>
          </a:p>
          <a:p>
            <a:pPr>
              <a:buNone/>
            </a:pPr>
            <a:endParaRPr lang="en-US" sz="2000" dirty="0" smtClean="0"/>
          </a:p>
          <a:p>
            <a:pPr>
              <a:buFont typeface="Wingdings" pitchFamily="2" charset="2"/>
              <a:buChar char="Ø"/>
            </a:pPr>
            <a:r>
              <a:rPr lang="en-US" sz="2000" dirty="0" smtClean="0"/>
              <a:t>Split train and test to build machine learning models. Found best random state and best accuracy. Model </a:t>
            </a:r>
            <a:r>
              <a:rPr lang="en-US" sz="2000" dirty="0" err="1" smtClean="0"/>
              <a:t>bulding</a:t>
            </a:r>
            <a:r>
              <a:rPr lang="en-US" sz="2000" dirty="0" smtClean="0"/>
              <a:t> process will be shown in the further steps.</a:t>
            </a: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909"/>
            <a:ext cx="5452264" cy="937832"/>
          </a:xfrm>
        </p:spPr>
        <p:txBody>
          <a:bodyPr>
            <a:normAutofit/>
          </a:bodyPr>
          <a:lstStyle/>
          <a:p>
            <a:r>
              <a:rPr lang="en-US" sz="4000" b="1" i="1" u="sng" dirty="0" smtClean="0">
                <a:solidFill>
                  <a:schemeClr val="accent6">
                    <a:lumMod val="75000"/>
                  </a:schemeClr>
                </a:solidFill>
              </a:rPr>
              <a:t>Assumptions</a:t>
            </a:r>
            <a:r>
              <a:rPr lang="en-US" sz="4000" b="1" i="1" dirty="0" smtClean="0">
                <a:solidFill>
                  <a:schemeClr val="accent6">
                    <a:lumMod val="75000"/>
                  </a:schemeClr>
                </a:solidFill>
              </a:rPr>
              <a:t> :</a:t>
            </a:r>
            <a:endParaRPr lang="en-US" sz="4000" b="1" i="1" dirty="0">
              <a:solidFill>
                <a:schemeClr val="accent6">
                  <a:lumMod val="75000"/>
                </a:schemeClr>
              </a:solidFill>
            </a:endParaRPr>
          </a:p>
        </p:txBody>
      </p:sp>
      <p:sp>
        <p:nvSpPr>
          <p:cNvPr id="3" name="Content Placeholder 2"/>
          <p:cNvSpPr>
            <a:spLocks noGrp="1"/>
          </p:cNvSpPr>
          <p:nvPr>
            <p:ph idx="1"/>
          </p:nvPr>
        </p:nvSpPr>
        <p:spPr>
          <a:xfrm>
            <a:off x="0" y="1581930"/>
            <a:ext cx="12190413" cy="5582458"/>
          </a:xfrm>
        </p:spPr>
        <p:txBody>
          <a:bodyPr>
            <a:normAutofit/>
          </a:bodyPr>
          <a:lstStyle/>
          <a:p>
            <a:pPr>
              <a:buFont typeface="Wingdings" pitchFamily="2" charset="2"/>
              <a:buChar char="Ø"/>
            </a:pPr>
            <a:r>
              <a:rPr lang="en-US" sz="2000" dirty="0" smtClean="0"/>
              <a:t>Firstly, from the problem statement we got to know that it is a Regression type problem for which we used Regression algorithms to build the model and predicted the price of flight tickets by collecting from </a:t>
            </a:r>
            <a:r>
              <a:rPr lang="en-US" sz="2000" dirty="0" err="1"/>
              <a:t>Y</a:t>
            </a:r>
            <a:r>
              <a:rPr lang="en-US" sz="2000" dirty="0" err="1" smtClean="0"/>
              <a:t>atra</a:t>
            </a:r>
            <a:r>
              <a:rPr lang="en-US" sz="2000" dirty="0" smtClean="0"/>
              <a:t> website using web scraping.</a:t>
            </a:r>
          </a:p>
          <a:p>
            <a:pPr>
              <a:buFont typeface="Wingdings" pitchFamily="2" charset="2"/>
              <a:buChar char="Ø"/>
            </a:pPr>
            <a:endParaRPr lang="en-US" sz="2000" dirty="0"/>
          </a:p>
          <a:p>
            <a:pPr>
              <a:buFont typeface="Wingdings" pitchFamily="2" charset="2"/>
              <a:buChar char="Ø"/>
            </a:pPr>
            <a:r>
              <a:rPr lang="en-US" sz="2000" dirty="0" smtClean="0"/>
              <a:t>Secondly, from the distribution plots I found </a:t>
            </a:r>
            <a:r>
              <a:rPr lang="en-US" sz="2000" dirty="0" err="1" smtClean="0"/>
              <a:t>skewness</a:t>
            </a:r>
            <a:r>
              <a:rPr lang="en-US" sz="2000" dirty="0" smtClean="0"/>
              <a:t> in Duration column and from box plots I found outliers in target column and categorical column. Also, based upon the analysis and visualization part we have seen some of the features having some what linear relation with label. So, I assumed these features helps in model building and to predict price of the flight tickets. Also, this model helps the buyers to understand the future price of the flight tickets.</a:t>
            </a:r>
          </a:p>
          <a:p>
            <a:pPr>
              <a:buFont typeface="Wingdings" pitchFamily="2" charset="2"/>
              <a:buChar char="Ø"/>
            </a:pPr>
            <a:endParaRPr lang="en-US" sz="2000" dirty="0"/>
          </a:p>
          <a:p>
            <a:pPr>
              <a:buFont typeface="Wingdings" pitchFamily="2" charset="2"/>
              <a:buChar char="Ø"/>
            </a:pPr>
            <a:r>
              <a:rPr lang="en-US" sz="2000" dirty="0" smtClean="0"/>
              <a:t>So, I suggest that the sellers and buyers take this model into consideration the features that were deemed as most important as seen in this study might help them estimate the flight ticket price.</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3699735" cy="1009270"/>
          </a:xfrm>
        </p:spPr>
        <p:txBody>
          <a:bodyPr>
            <a:normAutofit fontScale="90000"/>
          </a:bodyPr>
          <a:lstStyle/>
          <a:p>
            <a:r>
              <a:rPr lang="en-US" sz="4000" b="1" i="1" u="sng" dirty="0" smtClean="0">
                <a:solidFill>
                  <a:schemeClr val="accent6">
                    <a:lumMod val="75000"/>
                  </a:schemeClr>
                </a:solidFill>
              </a:rPr>
              <a:t>Model Building :</a:t>
            </a:r>
            <a:endParaRPr lang="en-US" sz="4000" b="1" i="1" u="sng" dirty="0">
              <a:solidFill>
                <a:schemeClr val="accent6">
                  <a:lumMod val="75000"/>
                </a:schemeClr>
              </a:solidFill>
            </a:endParaRPr>
          </a:p>
        </p:txBody>
      </p:sp>
      <p:sp>
        <p:nvSpPr>
          <p:cNvPr id="3" name="Content Placeholder 2"/>
          <p:cNvSpPr>
            <a:spLocks noGrp="1"/>
          </p:cNvSpPr>
          <p:nvPr>
            <p:ph idx="1"/>
          </p:nvPr>
        </p:nvSpPr>
        <p:spPr>
          <a:xfrm>
            <a:off x="165852" y="1439054"/>
            <a:ext cx="11858708" cy="5725334"/>
          </a:xfrm>
        </p:spPr>
        <p:txBody>
          <a:bodyPr>
            <a:normAutofit/>
          </a:bodyPr>
          <a:lstStyle/>
          <a:p>
            <a:pPr>
              <a:buFont typeface="Wingdings" pitchFamily="2" charset="2"/>
              <a:buChar char="Ø"/>
            </a:pPr>
            <a:r>
              <a:rPr lang="en-US" sz="2000" dirty="0" smtClean="0"/>
              <a:t>In this problem </a:t>
            </a:r>
            <a:r>
              <a:rPr lang="en-US" sz="2000" dirty="0"/>
              <a:t>“Price” is </a:t>
            </a:r>
            <a:r>
              <a:rPr lang="en-US" sz="2000" dirty="0" smtClean="0"/>
              <a:t>our </a:t>
            </a:r>
            <a:r>
              <a:rPr lang="en-US" sz="2000" dirty="0"/>
              <a:t>target variable which is continuous in nature</a:t>
            </a:r>
            <a:r>
              <a:rPr lang="en-US" sz="2000" dirty="0" smtClean="0"/>
              <a:t>, where we need to predict the price of flight tickets. From this I can conclude that it is a Regression type problem hence I have used following regression algorithms.</a:t>
            </a:r>
          </a:p>
          <a:p>
            <a:pPr>
              <a:buFont typeface="Wingdings" pitchFamily="2" charset="2"/>
              <a:buChar char="Ø"/>
            </a:pPr>
            <a:r>
              <a:rPr lang="en-US" sz="2000" dirty="0" smtClean="0"/>
              <a:t> </a:t>
            </a:r>
            <a:r>
              <a:rPr lang="en-US" sz="2000" dirty="0"/>
              <a:t>After the pre-processing and data cleaning I left with 11 columns including target and with the help of feature importance bar graph I used these independent features for model building and prediction. The algorithms used on training the data are as follows:</a:t>
            </a:r>
          </a:p>
          <a:p>
            <a:pPr>
              <a:buNone/>
            </a:pPr>
            <a:r>
              <a:rPr lang="en-US" sz="2000" dirty="0"/>
              <a:t> </a:t>
            </a:r>
          </a:p>
          <a:p>
            <a:pPr lvl="0">
              <a:buFont typeface="Wingdings" pitchFamily="2" charset="2"/>
              <a:buChar char="§"/>
            </a:pPr>
            <a:r>
              <a:rPr lang="en-US" sz="2000" dirty="0" smtClean="0"/>
              <a:t>Decision </a:t>
            </a:r>
            <a:r>
              <a:rPr lang="en-US" sz="2000" dirty="0"/>
              <a:t>Tree </a:t>
            </a:r>
            <a:r>
              <a:rPr lang="en-US" sz="2000" dirty="0" err="1" smtClean="0"/>
              <a:t>Regressor</a:t>
            </a:r>
            <a:endParaRPr lang="en-US" sz="2000" dirty="0" smtClean="0"/>
          </a:p>
          <a:p>
            <a:pPr lvl="0">
              <a:buFont typeface="Wingdings" pitchFamily="2" charset="2"/>
              <a:buChar char="§"/>
            </a:pPr>
            <a:r>
              <a:rPr lang="en-US" sz="2000" dirty="0" smtClean="0"/>
              <a:t>Random </a:t>
            </a:r>
            <a:r>
              <a:rPr lang="en-US" sz="2000" dirty="0"/>
              <a:t>Forest </a:t>
            </a:r>
            <a:r>
              <a:rPr lang="en-US" sz="2000" dirty="0" err="1" smtClean="0"/>
              <a:t>Regressor</a:t>
            </a:r>
            <a:endParaRPr lang="en-US" sz="2000" dirty="0" smtClean="0"/>
          </a:p>
          <a:p>
            <a:pPr lvl="0">
              <a:buFont typeface="Wingdings" pitchFamily="2" charset="2"/>
              <a:buChar char="§"/>
            </a:pPr>
            <a:r>
              <a:rPr lang="en-US" sz="2000" dirty="0" smtClean="0"/>
              <a:t>Extra </a:t>
            </a:r>
            <a:r>
              <a:rPr lang="en-US" sz="2000" dirty="0"/>
              <a:t>Trees </a:t>
            </a:r>
            <a:r>
              <a:rPr lang="en-US" sz="2000" dirty="0" err="1" smtClean="0"/>
              <a:t>Regressor</a:t>
            </a:r>
            <a:endParaRPr lang="en-US" sz="2000" dirty="0" smtClean="0"/>
          </a:p>
          <a:p>
            <a:pPr lvl="0">
              <a:buFont typeface="Wingdings" pitchFamily="2" charset="2"/>
              <a:buChar char="§"/>
            </a:pPr>
            <a:r>
              <a:rPr lang="en-US" sz="2000" dirty="0" smtClean="0"/>
              <a:t>Gradient </a:t>
            </a:r>
            <a:r>
              <a:rPr lang="en-US" sz="2000" dirty="0"/>
              <a:t>Boosting </a:t>
            </a:r>
            <a:r>
              <a:rPr lang="en-US" sz="2000" dirty="0" err="1" smtClean="0"/>
              <a:t>Regressor</a:t>
            </a:r>
            <a:endParaRPr lang="en-US" sz="2000" dirty="0" smtClean="0"/>
          </a:p>
          <a:p>
            <a:pPr lvl="0">
              <a:buFont typeface="Wingdings" pitchFamily="2" charset="2"/>
              <a:buChar char="§"/>
            </a:pPr>
            <a:r>
              <a:rPr lang="en-US" sz="2000" dirty="0" smtClean="0"/>
              <a:t>Bagging </a:t>
            </a:r>
            <a:r>
              <a:rPr lang="en-US" sz="2000" dirty="0" err="1" smtClean="0"/>
              <a:t>Regressor</a:t>
            </a:r>
            <a:endParaRPr lang="en-US" sz="2000" dirty="0" smtClean="0"/>
          </a:p>
          <a:p>
            <a:pPr lvl="0">
              <a:buNone/>
            </a:pPr>
            <a:endParaRPr lang="en-US" sz="2000" dirty="0"/>
          </a:p>
          <a:p>
            <a:pPr lvl="0">
              <a:buFont typeface="Wingdings" pitchFamily="2" charset="2"/>
              <a:buChar char="Ø"/>
            </a:pPr>
            <a:r>
              <a:rPr lang="en-US" sz="2000" dirty="0" smtClean="0"/>
              <a:t>I have got the best random state random state and maximum R2 score and then created new train test split to build the above models.</a:t>
            </a:r>
            <a:endParaRPr lang="en-US" sz="2000" dirty="0"/>
          </a:p>
          <a:p>
            <a:pPr>
              <a:buNone/>
            </a:pPr>
            <a:endParaRPr lang="en-US"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fontScale="90000"/>
          </a:bodyPr>
          <a:lstStyle/>
          <a:p>
            <a:r>
              <a:rPr lang="en-US" sz="4000" b="1" i="1" u="sng" dirty="0" smtClean="0">
                <a:solidFill>
                  <a:schemeClr val="accent6">
                    <a:lumMod val="75000"/>
                  </a:schemeClr>
                </a:solidFill>
              </a:rPr>
              <a:t>Decision Tree </a:t>
            </a:r>
            <a:r>
              <a:rPr lang="en-US" sz="4000" b="1" i="1" u="sng" dirty="0" err="1" smtClean="0">
                <a:solidFill>
                  <a:schemeClr val="accent6">
                    <a:lumMod val="75000"/>
                  </a:schemeClr>
                </a:solidFill>
              </a:rPr>
              <a:t>Regressor</a:t>
            </a:r>
            <a:endParaRPr lang="en-US" sz="4000" b="1" i="1" u="sng" dirty="0">
              <a:solidFill>
                <a:schemeClr val="accent6">
                  <a:lumMod val="75000"/>
                </a:schemeClr>
              </a:solidFill>
            </a:endParaRPr>
          </a:p>
        </p:txBody>
      </p:sp>
      <p:pic>
        <p:nvPicPr>
          <p:cNvPr id="12290" name="Picture 2"/>
          <p:cNvPicPr>
            <a:picLocks noChangeAspect="1" noChangeArrowheads="1"/>
          </p:cNvPicPr>
          <p:nvPr/>
        </p:nvPicPr>
        <p:blipFill>
          <a:blip r:embed="rId2"/>
          <a:srcRect l="24335" t="25532" r="37780" b="9038"/>
          <a:stretch>
            <a:fillRect/>
          </a:stretch>
        </p:blipFill>
        <p:spPr bwMode="auto">
          <a:xfrm>
            <a:off x="308728" y="1153302"/>
            <a:ext cx="6715172" cy="6011086"/>
          </a:xfrm>
          <a:prstGeom prst="rect">
            <a:avLst/>
          </a:prstGeom>
          <a:noFill/>
          <a:ln w="9525">
            <a:noFill/>
            <a:miter lim="800000"/>
            <a:headEnd/>
            <a:tailEnd/>
          </a:ln>
          <a:effectLst/>
        </p:spPr>
      </p:pic>
      <p:sp>
        <p:nvSpPr>
          <p:cNvPr id="4" name="Rounded Rectangle 3"/>
          <p:cNvSpPr/>
          <p:nvPr/>
        </p:nvSpPr>
        <p:spPr>
          <a:xfrm>
            <a:off x="7666842" y="1581930"/>
            <a:ext cx="4071966" cy="47149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a:t>Created Decision Tree </a:t>
            </a:r>
            <a:r>
              <a:rPr lang="en-US" sz="2000" dirty="0" err="1"/>
              <a:t>Regressor</a:t>
            </a:r>
            <a:r>
              <a:rPr lang="en-US" sz="2000" dirty="0"/>
              <a:t> model and checked for its evaluation metrics. The model is giving R2 score as 44.73</a:t>
            </a:r>
            <a:r>
              <a:rPr lang="en-US" sz="2000" dirty="0" smtClean="0"/>
              <a:t>%.</a:t>
            </a:r>
          </a:p>
          <a:p>
            <a:endParaRPr lang="en-US" sz="2000" dirty="0"/>
          </a:p>
          <a:p>
            <a:pPr>
              <a:buFont typeface="Wingdings" pitchFamily="2" charset="2"/>
              <a:buChar char="Ø"/>
            </a:pPr>
            <a:r>
              <a:rPr lang="en-US" sz="2000" dirty="0"/>
              <a:t>From the graph we can observe how our model is mapping. In the graph we can observe the straight line which is our </a:t>
            </a:r>
            <a:r>
              <a:rPr lang="en-US" sz="2000" dirty="0" smtClean="0"/>
              <a:t>actual dataset </a:t>
            </a:r>
            <a:r>
              <a:rPr lang="en-US" sz="2000" dirty="0"/>
              <a:t>and dots are the predictions that the model has given.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866394"/>
          </a:xfrm>
        </p:spPr>
        <p:txBody>
          <a:bodyPr>
            <a:normAutofit/>
          </a:bodyPr>
          <a:lstStyle/>
          <a:p>
            <a:r>
              <a:rPr lang="en-US" sz="4000" b="1" i="1" u="sng" dirty="0" smtClean="0">
                <a:solidFill>
                  <a:schemeClr val="accent6">
                    <a:lumMod val="75000"/>
                  </a:schemeClr>
                </a:solidFill>
              </a:rPr>
              <a:t>Random Forest </a:t>
            </a:r>
            <a:r>
              <a:rPr lang="en-US" sz="4000" b="1" i="1" u="sng" dirty="0" err="1" smtClean="0">
                <a:solidFill>
                  <a:schemeClr val="accent6">
                    <a:lumMod val="75000"/>
                  </a:schemeClr>
                </a:solidFill>
              </a:rPr>
              <a:t>Regressor</a:t>
            </a:r>
            <a:endParaRPr lang="en-US" sz="4000" b="1" i="1" u="sng" dirty="0">
              <a:solidFill>
                <a:schemeClr val="accent6">
                  <a:lumMod val="75000"/>
                </a:schemeClr>
              </a:solidFill>
            </a:endParaRPr>
          </a:p>
        </p:txBody>
      </p:sp>
      <p:pic>
        <p:nvPicPr>
          <p:cNvPr id="13314" name="Picture 2"/>
          <p:cNvPicPr>
            <a:picLocks noChangeAspect="1" noChangeArrowheads="1"/>
          </p:cNvPicPr>
          <p:nvPr/>
        </p:nvPicPr>
        <p:blipFill>
          <a:blip r:embed="rId2"/>
          <a:srcRect l="24335" t="23578" r="37780" b="10992"/>
          <a:stretch>
            <a:fillRect/>
          </a:stretch>
        </p:blipFill>
        <p:spPr bwMode="auto">
          <a:xfrm>
            <a:off x="237290" y="1439054"/>
            <a:ext cx="6643734" cy="5429288"/>
          </a:xfrm>
          <a:prstGeom prst="rect">
            <a:avLst/>
          </a:prstGeom>
          <a:noFill/>
          <a:ln w="9525">
            <a:noFill/>
            <a:miter lim="800000"/>
            <a:headEnd/>
            <a:tailEnd/>
          </a:ln>
          <a:effectLst/>
        </p:spPr>
      </p:pic>
      <p:sp>
        <p:nvSpPr>
          <p:cNvPr id="4" name="Rounded Rectangle 3"/>
          <p:cNvSpPr/>
          <p:nvPr/>
        </p:nvSpPr>
        <p:spPr>
          <a:xfrm>
            <a:off x="7523966" y="1796244"/>
            <a:ext cx="3643338" cy="450059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smtClean="0"/>
              <a:t> Created </a:t>
            </a:r>
            <a:r>
              <a:rPr lang="en-US" sz="2000" dirty="0"/>
              <a:t>Random Forest </a:t>
            </a:r>
            <a:r>
              <a:rPr lang="en-US" sz="2000" dirty="0" err="1"/>
              <a:t>Regressor</a:t>
            </a:r>
            <a:r>
              <a:rPr lang="en-US" sz="2000" dirty="0"/>
              <a:t> model and checked for it's evaluation metrics. The model is giving R2 score as 72.49</a:t>
            </a:r>
            <a:r>
              <a:rPr lang="en-US" sz="2000" dirty="0" smtClean="0"/>
              <a:t>%.</a:t>
            </a:r>
          </a:p>
          <a:p>
            <a:endParaRPr lang="en-US" sz="2000" dirty="0"/>
          </a:p>
          <a:p>
            <a:pPr>
              <a:buFont typeface="Wingdings" pitchFamily="2" charset="2"/>
              <a:buChar char="Ø"/>
            </a:pPr>
            <a:r>
              <a:rPr lang="en-US" sz="2000" dirty="0" smtClean="0"/>
              <a:t> From </a:t>
            </a:r>
            <a:r>
              <a:rPr lang="en-US" sz="2000" dirty="0"/>
              <a:t>the graph we can observe how our model is mapping. In the graph we can observe the straight line which is our actual dataset and dots are the predictions that our model has given.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6"/>
          </a:xfrm>
        </p:spPr>
        <p:txBody>
          <a:bodyPr>
            <a:normAutofit/>
          </a:bodyPr>
          <a:lstStyle/>
          <a:p>
            <a:r>
              <a:rPr lang="en-US" sz="4000" b="1" i="1" u="sng" dirty="0" smtClean="0">
                <a:solidFill>
                  <a:schemeClr val="accent6">
                    <a:lumMod val="75000"/>
                  </a:schemeClr>
                </a:solidFill>
              </a:rPr>
              <a:t>Extra Trees </a:t>
            </a:r>
            <a:r>
              <a:rPr lang="en-US" sz="4000" b="1" i="1" u="sng" dirty="0" err="1" smtClean="0">
                <a:solidFill>
                  <a:schemeClr val="accent6">
                    <a:lumMod val="75000"/>
                  </a:schemeClr>
                </a:solidFill>
              </a:rPr>
              <a:t>Regressor</a:t>
            </a:r>
            <a:endParaRPr lang="en-US" sz="4000" b="1" i="1" u="sng" dirty="0">
              <a:solidFill>
                <a:schemeClr val="accent6">
                  <a:lumMod val="75000"/>
                </a:schemeClr>
              </a:solidFill>
            </a:endParaRPr>
          </a:p>
        </p:txBody>
      </p:sp>
      <p:pic>
        <p:nvPicPr>
          <p:cNvPr id="14338" name="Picture 2"/>
          <p:cNvPicPr>
            <a:picLocks noChangeAspect="1" noChangeArrowheads="1"/>
          </p:cNvPicPr>
          <p:nvPr/>
        </p:nvPicPr>
        <p:blipFill>
          <a:blip r:embed="rId2"/>
          <a:srcRect l="24335" t="26508" r="37780" b="8062"/>
          <a:stretch>
            <a:fillRect/>
          </a:stretch>
        </p:blipFill>
        <p:spPr bwMode="auto">
          <a:xfrm>
            <a:off x="237290" y="1296178"/>
            <a:ext cx="6715172" cy="5572164"/>
          </a:xfrm>
          <a:prstGeom prst="rect">
            <a:avLst/>
          </a:prstGeom>
          <a:noFill/>
          <a:ln w="9525">
            <a:noFill/>
            <a:miter lim="800000"/>
            <a:headEnd/>
            <a:tailEnd/>
          </a:ln>
          <a:effectLst/>
        </p:spPr>
      </p:pic>
      <p:sp>
        <p:nvSpPr>
          <p:cNvPr id="4" name="Rounded Rectangle 3"/>
          <p:cNvSpPr/>
          <p:nvPr/>
        </p:nvSpPr>
        <p:spPr>
          <a:xfrm>
            <a:off x="7881156" y="1724806"/>
            <a:ext cx="3500462" cy="4572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smtClean="0"/>
              <a:t> Created </a:t>
            </a:r>
            <a:r>
              <a:rPr lang="en-US" sz="2000" dirty="0"/>
              <a:t>Extra Trees </a:t>
            </a:r>
            <a:r>
              <a:rPr lang="en-US" sz="2000" dirty="0" err="1"/>
              <a:t>Regressor</a:t>
            </a:r>
            <a:r>
              <a:rPr lang="en-US" sz="2000" dirty="0"/>
              <a:t> model and checked for its evaluation metrics . The model is giving R2 score as 75.29</a:t>
            </a:r>
            <a:r>
              <a:rPr lang="en-US" sz="2000" dirty="0" smtClean="0"/>
              <a:t>%.</a:t>
            </a:r>
          </a:p>
          <a:p>
            <a:endParaRPr lang="en-US" sz="2000" dirty="0"/>
          </a:p>
          <a:p>
            <a:pPr>
              <a:buFont typeface="Wingdings" pitchFamily="2" charset="2"/>
              <a:buChar char="Ø"/>
            </a:pPr>
            <a:r>
              <a:rPr lang="en-US" sz="2000" dirty="0" smtClean="0"/>
              <a:t> From </a:t>
            </a:r>
            <a:r>
              <a:rPr lang="en-US" sz="2000" dirty="0"/>
              <a:t>the graph we can observe how our model is mapping . In the graph we can observe the straight line which is our actual dataset and dots are the predictions that our model has given.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5"/>
          </a:xfrm>
        </p:spPr>
        <p:txBody>
          <a:bodyPr>
            <a:normAutofit/>
          </a:bodyPr>
          <a:lstStyle/>
          <a:p>
            <a:r>
              <a:rPr lang="en-US" sz="4000" b="1" i="1" u="sng" dirty="0" smtClean="0">
                <a:solidFill>
                  <a:schemeClr val="accent6">
                    <a:lumMod val="75000"/>
                  </a:schemeClr>
                </a:solidFill>
              </a:rPr>
              <a:t>Gradient Boosting </a:t>
            </a:r>
            <a:r>
              <a:rPr lang="en-US" sz="4000" b="1" i="1" u="sng" dirty="0" err="1" smtClean="0">
                <a:solidFill>
                  <a:schemeClr val="accent6">
                    <a:lumMod val="75000"/>
                  </a:schemeClr>
                </a:solidFill>
              </a:rPr>
              <a:t>Regressor</a:t>
            </a:r>
            <a:endParaRPr lang="en-US" sz="4000" b="1" i="1" u="sng" dirty="0">
              <a:solidFill>
                <a:schemeClr val="accent6">
                  <a:lumMod val="75000"/>
                </a:schemeClr>
              </a:solidFill>
            </a:endParaRPr>
          </a:p>
        </p:txBody>
      </p:sp>
      <p:pic>
        <p:nvPicPr>
          <p:cNvPr id="15362" name="Picture 2"/>
          <p:cNvPicPr>
            <a:picLocks noChangeAspect="1" noChangeArrowheads="1"/>
          </p:cNvPicPr>
          <p:nvPr/>
        </p:nvPicPr>
        <p:blipFill>
          <a:blip r:embed="rId2"/>
          <a:srcRect l="24335" t="24555" r="37231" b="10015"/>
          <a:stretch>
            <a:fillRect/>
          </a:stretch>
        </p:blipFill>
        <p:spPr bwMode="auto">
          <a:xfrm>
            <a:off x="165852" y="1439054"/>
            <a:ext cx="6858048" cy="5500726"/>
          </a:xfrm>
          <a:prstGeom prst="rect">
            <a:avLst/>
          </a:prstGeom>
          <a:noFill/>
          <a:ln w="9525">
            <a:noFill/>
            <a:miter lim="800000"/>
            <a:headEnd/>
            <a:tailEnd/>
          </a:ln>
          <a:effectLst/>
        </p:spPr>
      </p:pic>
      <p:sp>
        <p:nvSpPr>
          <p:cNvPr id="4" name="Rounded Rectangle 3"/>
          <p:cNvSpPr/>
          <p:nvPr/>
        </p:nvSpPr>
        <p:spPr>
          <a:xfrm>
            <a:off x="7738280" y="1724806"/>
            <a:ext cx="3786214" cy="4572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smtClean="0"/>
              <a:t> Created </a:t>
            </a:r>
            <a:r>
              <a:rPr lang="en-US" sz="2000" dirty="0" err="1"/>
              <a:t>GradientBoosting</a:t>
            </a:r>
            <a:r>
              <a:rPr lang="en-US" sz="2000" dirty="0"/>
              <a:t> </a:t>
            </a:r>
            <a:r>
              <a:rPr lang="en-US" sz="2000" dirty="0" err="1"/>
              <a:t>Regressor</a:t>
            </a:r>
            <a:r>
              <a:rPr lang="en-US" sz="2000" dirty="0"/>
              <a:t> model and checked for its evaluation metrics. The model is giving R2 score as 67.81</a:t>
            </a:r>
            <a:r>
              <a:rPr lang="en-US" sz="2000" dirty="0" smtClean="0"/>
              <a:t>%.</a:t>
            </a:r>
          </a:p>
          <a:p>
            <a:endParaRPr lang="en-US" sz="2000" dirty="0"/>
          </a:p>
          <a:p>
            <a:pPr>
              <a:buFont typeface="Wingdings" pitchFamily="2" charset="2"/>
              <a:buChar char="Ø"/>
            </a:pPr>
            <a:r>
              <a:rPr lang="en-US" sz="2000" dirty="0" smtClean="0"/>
              <a:t> From </a:t>
            </a:r>
            <a:r>
              <a:rPr lang="en-US" sz="2000" dirty="0"/>
              <a:t>the graph we can observe how our model is mapping. In the graph we can observe the straight line which is our actual dataset and the dots are the predictions that our model has given</a:t>
            </a:r>
            <a:r>
              <a:rPr lang="en-US"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937832"/>
          </a:xfrm>
        </p:spPr>
        <p:txBody>
          <a:bodyPr>
            <a:normAutofit/>
          </a:bodyPr>
          <a:lstStyle/>
          <a:p>
            <a:r>
              <a:rPr lang="en-US" sz="4000" b="1" i="1" u="sng" dirty="0" smtClean="0">
                <a:solidFill>
                  <a:schemeClr val="accent6">
                    <a:lumMod val="75000"/>
                  </a:schemeClr>
                </a:solidFill>
              </a:rPr>
              <a:t>Bagging </a:t>
            </a:r>
            <a:r>
              <a:rPr lang="en-US" sz="4000" b="1" i="1" u="sng" dirty="0" err="1" smtClean="0">
                <a:solidFill>
                  <a:schemeClr val="accent6">
                    <a:lumMod val="75000"/>
                  </a:schemeClr>
                </a:solidFill>
              </a:rPr>
              <a:t>Regressor</a:t>
            </a:r>
            <a:endParaRPr lang="en-US" sz="4000" b="1" i="1" u="sng" dirty="0">
              <a:solidFill>
                <a:schemeClr val="accent6">
                  <a:lumMod val="75000"/>
                </a:schemeClr>
              </a:solidFill>
            </a:endParaRPr>
          </a:p>
        </p:txBody>
      </p:sp>
      <p:pic>
        <p:nvPicPr>
          <p:cNvPr id="16386" name="Picture 2"/>
          <p:cNvPicPr>
            <a:picLocks noChangeAspect="1" noChangeArrowheads="1"/>
          </p:cNvPicPr>
          <p:nvPr/>
        </p:nvPicPr>
        <p:blipFill>
          <a:blip r:embed="rId2"/>
          <a:srcRect l="24335" t="28461" r="37231" b="7085"/>
          <a:stretch>
            <a:fillRect/>
          </a:stretch>
        </p:blipFill>
        <p:spPr bwMode="auto">
          <a:xfrm>
            <a:off x="237290" y="1367616"/>
            <a:ext cx="6858048" cy="5572164"/>
          </a:xfrm>
          <a:prstGeom prst="rect">
            <a:avLst/>
          </a:prstGeom>
          <a:noFill/>
          <a:ln w="9525">
            <a:noFill/>
            <a:miter lim="800000"/>
            <a:headEnd/>
            <a:tailEnd/>
          </a:ln>
          <a:effectLst/>
        </p:spPr>
      </p:pic>
      <p:sp>
        <p:nvSpPr>
          <p:cNvPr id="4" name="Rounded Rectangle 3"/>
          <p:cNvSpPr/>
          <p:nvPr/>
        </p:nvSpPr>
        <p:spPr>
          <a:xfrm>
            <a:off x="7881156" y="1724806"/>
            <a:ext cx="3643338" cy="4572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2000" dirty="0" smtClean="0"/>
              <a:t> Created </a:t>
            </a:r>
            <a:r>
              <a:rPr lang="en-US" sz="2000" dirty="0"/>
              <a:t>Bagging </a:t>
            </a:r>
            <a:r>
              <a:rPr lang="en-US" sz="2000" dirty="0" err="1"/>
              <a:t>Regressor</a:t>
            </a:r>
            <a:r>
              <a:rPr lang="en-US" sz="2000" dirty="0"/>
              <a:t> model and checked for its evaluation metrics. The model is giving R2 score as 70.44</a:t>
            </a:r>
            <a:r>
              <a:rPr lang="en-US" sz="2000" dirty="0" smtClean="0"/>
              <a:t>%.</a:t>
            </a:r>
          </a:p>
          <a:p>
            <a:endParaRPr lang="en-US" sz="2000" dirty="0"/>
          </a:p>
          <a:p>
            <a:pPr>
              <a:buFont typeface="Wingdings" pitchFamily="2" charset="2"/>
              <a:buChar char="Ø"/>
            </a:pPr>
            <a:r>
              <a:rPr lang="en-US" sz="2000" dirty="0" smtClean="0"/>
              <a:t> From </a:t>
            </a:r>
            <a:r>
              <a:rPr lang="en-US" sz="2000" dirty="0"/>
              <a:t>the graph we can observe how our model is mapping. In the graph we can observe the straight line which is our actual dataset and the dots are the predictions that our model has given.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94955"/>
          </a:xfrm>
        </p:spPr>
        <p:txBody>
          <a:bodyPr>
            <a:normAutofit/>
          </a:bodyPr>
          <a:lstStyle/>
          <a:p>
            <a:r>
              <a:rPr lang="en-US" sz="4000" b="1" i="1" u="sng" dirty="0" err="1" smtClean="0">
                <a:solidFill>
                  <a:schemeClr val="accent6">
                    <a:lumMod val="75000"/>
                  </a:schemeClr>
                </a:solidFill>
              </a:rPr>
              <a:t>Hyperparameter</a:t>
            </a:r>
            <a:r>
              <a:rPr lang="en-US" sz="4000" b="1" i="1" u="sng" dirty="0" smtClean="0">
                <a:solidFill>
                  <a:schemeClr val="accent6">
                    <a:lumMod val="75000"/>
                  </a:schemeClr>
                </a:solidFill>
              </a:rPr>
              <a:t> Tuning:</a:t>
            </a:r>
            <a:endParaRPr lang="en-US" sz="4000" b="1" i="1" u="sng" dirty="0">
              <a:solidFill>
                <a:schemeClr val="accent6">
                  <a:lumMod val="75000"/>
                </a:schemeClr>
              </a:solidFill>
            </a:endParaRPr>
          </a:p>
        </p:txBody>
      </p:sp>
      <p:sp>
        <p:nvSpPr>
          <p:cNvPr id="3" name="TextBox 2"/>
          <p:cNvSpPr txBox="1"/>
          <p:nvPr/>
        </p:nvSpPr>
        <p:spPr>
          <a:xfrm>
            <a:off x="308728" y="1367616"/>
            <a:ext cx="11881685" cy="923330"/>
          </a:xfrm>
          <a:prstGeom prst="rect">
            <a:avLst/>
          </a:prstGeom>
          <a:noFill/>
        </p:spPr>
        <p:txBody>
          <a:bodyPr wrap="square" rtlCol="0">
            <a:spAutoFit/>
          </a:bodyPr>
          <a:lstStyle/>
          <a:p>
            <a:r>
              <a:rPr lang="en-US" sz="1800" dirty="0" smtClean="0"/>
              <a:t>From the difference between R2 score and cross validation score we found “Extra Trees </a:t>
            </a:r>
            <a:r>
              <a:rPr lang="en-US" sz="1800" dirty="0" err="1" smtClean="0"/>
              <a:t>Regressor</a:t>
            </a:r>
            <a:r>
              <a:rPr lang="en-US" sz="1800" dirty="0" smtClean="0"/>
              <a:t>”  having high R2 score compared to other models. So, we </a:t>
            </a:r>
            <a:r>
              <a:rPr lang="en-US" sz="1800" dirty="0"/>
              <a:t>c</a:t>
            </a:r>
            <a:r>
              <a:rPr lang="en-US" sz="1800" dirty="0" smtClean="0"/>
              <a:t>oncluded that  “Extra Trees </a:t>
            </a:r>
            <a:r>
              <a:rPr lang="en-US" sz="1800" dirty="0" err="1" smtClean="0"/>
              <a:t>Regressor</a:t>
            </a:r>
            <a:r>
              <a:rPr lang="en-US" sz="1800" dirty="0" smtClean="0"/>
              <a:t>”  as our best fitting model. Performed </a:t>
            </a:r>
            <a:r>
              <a:rPr lang="en-US" sz="1800" dirty="0" err="1" smtClean="0"/>
              <a:t>Hyperparameter</a:t>
            </a:r>
            <a:r>
              <a:rPr lang="en-US" sz="1800" dirty="0" smtClean="0"/>
              <a:t> tuning to increase the best model accuracy.</a:t>
            </a:r>
            <a:endParaRPr lang="en-US" sz="1800" dirty="0"/>
          </a:p>
        </p:txBody>
      </p:sp>
      <p:pic>
        <p:nvPicPr>
          <p:cNvPr id="17410" name="Picture 2"/>
          <p:cNvPicPr>
            <a:picLocks noChangeAspect="1" noChangeArrowheads="1"/>
          </p:cNvPicPr>
          <p:nvPr/>
        </p:nvPicPr>
        <p:blipFill>
          <a:blip r:embed="rId2"/>
          <a:srcRect l="27080" t="19672" r="24054" b="13921"/>
          <a:stretch>
            <a:fillRect/>
          </a:stretch>
        </p:blipFill>
        <p:spPr bwMode="auto">
          <a:xfrm>
            <a:off x="308728" y="2306604"/>
            <a:ext cx="6929486" cy="4704614"/>
          </a:xfrm>
          <a:prstGeom prst="rect">
            <a:avLst/>
          </a:prstGeom>
          <a:noFill/>
          <a:ln w="9525">
            <a:noFill/>
            <a:miter lim="800000"/>
            <a:headEnd/>
            <a:tailEnd/>
          </a:ln>
          <a:effectLst/>
        </p:spPr>
      </p:pic>
      <p:sp>
        <p:nvSpPr>
          <p:cNvPr id="5" name="Rounded Rectangle 4"/>
          <p:cNvSpPr/>
          <p:nvPr/>
        </p:nvSpPr>
        <p:spPr>
          <a:xfrm>
            <a:off x="7881156" y="2439186"/>
            <a:ext cx="3571900" cy="42148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Font typeface="Wingdings" pitchFamily="2" charset="2"/>
              <a:buChar char="Ø"/>
            </a:pPr>
            <a:r>
              <a:rPr lang="en-US" dirty="0" smtClean="0"/>
              <a:t> </a:t>
            </a:r>
            <a:r>
              <a:rPr lang="en-US" sz="2000" dirty="0" smtClean="0"/>
              <a:t>I have used Grid Search</a:t>
            </a:r>
          </a:p>
          <a:p>
            <a:pPr algn="ctr"/>
            <a:r>
              <a:rPr lang="en-US" sz="2000" dirty="0" smtClean="0"/>
              <a:t>CV to get the best parameters of Extra Trees </a:t>
            </a:r>
            <a:r>
              <a:rPr lang="en-US" sz="2000" dirty="0" err="1" smtClean="0"/>
              <a:t>Regressor</a:t>
            </a:r>
            <a:r>
              <a:rPr lang="en-US" sz="2000" dirty="0" smtClean="0"/>
              <a:t>. And used all the obtained best parameters to create the accuracy of final model. </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6914445" cy="794956"/>
          </a:xfrm>
        </p:spPr>
        <p:txBody>
          <a:bodyPr>
            <a:normAutofit/>
          </a:bodyPr>
          <a:lstStyle/>
          <a:p>
            <a:r>
              <a:rPr lang="en-US" sz="3600" b="1" i="1" u="sng" dirty="0" smtClean="0">
                <a:solidFill>
                  <a:schemeClr val="accent6">
                    <a:lumMod val="75000"/>
                  </a:schemeClr>
                </a:solidFill>
              </a:rPr>
              <a:t>Creating Final Alter Tuning :</a:t>
            </a:r>
            <a:endParaRPr lang="en-US" sz="3600" b="1" i="1" u="sng" dirty="0">
              <a:solidFill>
                <a:schemeClr val="accent6">
                  <a:lumMod val="75000"/>
                </a:schemeClr>
              </a:solidFill>
            </a:endParaRPr>
          </a:p>
        </p:txBody>
      </p:sp>
      <p:pic>
        <p:nvPicPr>
          <p:cNvPr id="18434" name="Picture 2"/>
          <p:cNvPicPr>
            <a:picLocks noChangeAspect="1" noChangeArrowheads="1"/>
          </p:cNvPicPr>
          <p:nvPr/>
        </p:nvPicPr>
        <p:blipFill>
          <a:blip r:embed="rId2"/>
          <a:srcRect l="24335" t="23578" r="21309" b="40264"/>
          <a:stretch>
            <a:fillRect/>
          </a:stretch>
        </p:blipFill>
        <p:spPr bwMode="auto">
          <a:xfrm>
            <a:off x="308728" y="1296178"/>
            <a:ext cx="7072362" cy="3214710"/>
          </a:xfrm>
          <a:prstGeom prst="rect">
            <a:avLst/>
          </a:prstGeom>
          <a:noFill/>
          <a:ln w="9525">
            <a:noFill/>
            <a:miter lim="800000"/>
            <a:headEnd/>
            <a:tailEnd/>
          </a:ln>
          <a:effectLst/>
        </p:spPr>
      </p:pic>
      <p:sp>
        <p:nvSpPr>
          <p:cNvPr id="4" name="Rounded Rectangle 3"/>
          <p:cNvSpPr/>
          <p:nvPr/>
        </p:nvSpPr>
        <p:spPr>
          <a:xfrm>
            <a:off x="7881156" y="1653368"/>
            <a:ext cx="3786214" cy="47863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buFont typeface="Wingdings" pitchFamily="2" charset="2"/>
              <a:buChar char="Ø"/>
            </a:pPr>
            <a:r>
              <a:rPr lang="en-US" sz="1800" dirty="0" smtClean="0"/>
              <a:t> We </a:t>
            </a:r>
            <a:r>
              <a:rPr lang="en-US" sz="1800" dirty="0"/>
              <a:t>have successfully incorporated the hyper parameter tuning using best parameters of Extra Trees </a:t>
            </a:r>
            <a:r>
              <a:rPr lang="en-US" sz="1800" dirty="0" err="1"/>
              <a:t>Regressor</a:t>
            </a:r>
            <a:r>
              <a:rPr lang="en-US" sz="1800" dirty="0"/>
              <a:t> and the R2 score of the model has been increased after </a:t>
            </a:r>
            <a:r>
              <a:rPr lang="en-US" sz="1800" dirty="0" err="1"/>
              <a:t>hyperparameter</a:t>
            </a:r>
            <a:r>
              <a:rPr lang="en-US" sz="1800" dirty="0"/>
              <a:t> tuning and received the R2 score as 78.25 % which is very good</a:t>
            </a:r>
            <a:r>
              <a:rPr lang="en-US" sz="1800" dirty="0" smtClean="0"/>
              <a:t>.</a:t>
            </a:r>
          </a:p>
          <a:p>
            <a:endParaRPr lang="en-US" sz="1800" dirty="0"/>
          </a:p>
          <a:p>
            <a:pPr>
              <a:buFont typeface="Wingdings" pitchFamily="2" charset="2"/>
              <a:buChar char="Ø"/>
            </a:pPr>
            <a:r>
              <a:rPr lang="en-US" sz="1800" dirty="0" smtClean="0"/>
              <a:t> From </a:t>
            </a:r>
            <a:r>
              <a:rPr lang="en-US" sz="1800" dirty="0"/>
              <a:t>the graph we can observe how our final model is mapping. In the graph we can observe the best fit line which is our actual dataset and the dots are the predictions that our best final model has given.</a:t>
            </a:r>
          </a:p>
        </p:txBody>
      </p:sp>
      <p:pic>
        <p:nvPicPr>
          <p:cNvPr id="18435" name="Picture 3"/>
          <p:cNvPicPr>
            <a:picLocks noChangeAspect="1" noChangeArrowheads="1"/>
          </p:cNvPicPr>
          <p:nvPr/>
        </p:nvPicPr>
        <p:blipFill>
          <a:blip r:embed="rId3"/>
          <a:srcRect l="17051" t="48036" r="52751" b="14854"/>
          <a:stretch>
            <a:fillRect/>
          </a:stretch>
        </p:blipFill>
        <p:spPr bwMode="auto">
          <a:xfrm>
            <a:off x="308728" y="4439450"/>
            <a:ext cx="6286544" cy="2571768"/>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
            <a:ext cx="10971372" cy="1010426"/>
          </a:xfrm>
        </p:spPr>
        <p:txBody>
          <a:bodyPr>
            <a:normAutofit/>
          </a:bodyPr>
          <a:lstStyle/>
          <a:p>
            <a:r>
              <a:rPr lang="en-US" sz="4800" b="1" i="1" u="sng" dirty="0" smtClean="0">
                <a:solidFill>
                  <a:schemeClr val="accent6">
                    <a:lumMod val="75000"/>
                  </a:schemeClr>
                </a:solidFill>
              </a:rPr>
              <a:t>Introduction</a:t>
            </a:r>
            <a:endParaRPr lang="en-US" sz="4800" b="1" i="1" u="sng" dirty="0">
              <a:solidFill>
                <a:schemeClr val="accent6">
                  <a:lumMod val="75000"/>
                </a:schemeClr>
              </a:solidFill>
            </a:endParaRPr>
          </a:p>
        </p:txBody>
      </p:sp>
      <p:sp>
        <p:nvSpPr>
          <p:cNvPr id="3" name="Content Placeholder 2"/>
          <p:cNvSpPr>
            <a:spLocks noGrp="1"/>
          </p:cNvSpPr>
          <p:nvPr>
            <p:ph idx="1"/>
          </p:nvPr>
        </p:nvSpPr>
        <p:spPr>
          <a:xfrm>
            <a:off x="1" y="1224740"/>
            <a:ext cx="7738279" cy="5715040"/>
          </a:xfrm>
        </p:spPr>
        <p:txBody>
          <a:bodyPr>
            <a:normAutofit lnSpcReduction="10000"/>
          </a:bodyPr>
          <a:lstStyle/>
          <a:p>
            <a:pPr>
              <a:buFont typeface="Wingdings" pitchFamily="2" charset="2"/>
              <a:buChar char="Ø"/>
            </a:pPr>
            <a:r>
              <a:rPr lang="en-US" sz="2000" dirty="0"/>
              <a:t>Airline industry is one of the most sophisticated in its use of dynamic pricing strategies to maximize revenue, based on proprietary algorithms and hidden variables. That is why the airline companies use complex algorithms to calculate the flight ticket prices. </a:t>
            </a:r>
            <a:endParaRPr lang="en-US" sz="2000" dirty="0" smtClean="0"/>
          </a:p>
          <a:p>
            <a:pPr>
              <a:buFont typeface="Wingdings" pitchFamily="2" charset="2"/>
              <a:buChar char="Ø"/>
            </a:pPr>
            <a:r>
              <a:rPr lang="en-US" sz="2000" dirty="0" smtClean="0"/>
              <a:t>There </a:t>
            </a:r>
            <a:r>
              <a:rPr lang="en-US" sz="2000" dirty="0"/>
              <a:t>are several different factors on which the price of the flight ticket depends. The seller has information about all the factors, but buyers are able to access limited information only which is not enough to predict the airfare prices. Considering the features such as departure time, arrival time and time of the day it will give the best time to buy the </a:t>
            </a:r>
            <a:r>
              <a:rPr lang="en-US" sz="2000" dirty="0" smtClean="0"/>
              <a:t>ticket.</a:t>
            </a:r>
          </a:p>
          <a:p>
            <a:pPr>
              <a:buFont typeface="Wingdings" pitchFamily="2" charset="2"/>
              <a:buChar char="Ø"/>
            </a:pPr>
            <a:r>
              <a:rPr lang="en-US" sz="2000" dirty="0" smtClean="0"/>
              <a:t>Nowadays</a:t>
            </a:r>
            <a:r>
              <a:rPr lang="en-US" sz="2000" dirty="0"/>
              <a:t>, the number of people using flights has increased significantly. It is difficult for airlines to maintain prices since prices change dynamically due to different conditions. That’s why we will try to use machine learning models to solve this problem. This can help airlines by predicting what prices they can maintain. It can also help customers to predict future flight prices and plan their journey accordingly.</a:t>
            </a:r>
            <a:r>
              <a:rPr lang="en-US" sz="2000" dirty="0" smtClean="0"/>
              <a:t>    </a:t>
            </a:r>
            <a:endParaRPr lang="en-US" sz="2000" dirty="0"/>
          </a:p>
        </p:txBody>
      </p:sp>
      <p:pic>
        <p:nvPicPr>
          <p:cNvPr id="4" name="Picture 3" descr="airplane-traveling-tickets-booking-concept-plane-model-world-map-passports-as-116075587.jpg"/>
          <p:cNvPicPr>
            <a:picLocks noChangeAspect="1"/>
          </p:cNvPicPr>
          <p:nvPr/>
        </p:nvPicPr>
        <p:blipFill>
          <a:blip r:embed="rId2"/>
          <a:srcRect b="9384"/>
          <a:stretch>
            <a:fillRect/>
          </a:stretch>
        </p:blipFill>
        <p:spPr>
          <a:xfrm>
            <a:off x="7881156" y="1296178"/>
            <a:ext cx="4309257" cy="5000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866394"/>
          </a:xfrm>
        </p:spPr>
        <p:txBody>
          <a:bodyPr>
            <a:normAutofit/>
          </a:bodyPr>
          <a:lstStyle/>
          <a:p>
            <a:r>
              <a:rPr lang="en-US" sz="3200" b="1" i="1" u="sng" dirty="0" smtClean="0">
                <a:solidFill>
                  <a:schemeClr val="accent6">
                    <a:lumMod val="75000"/>
                  </a:schemeClr>
                </a:solidFill>
              </a:rPr>
              <a:t>Saving The Final Model and Predictions From Saved Model</a:t>
            </a:r>
            <a:endParaRPr lang="en-US" sz="3200" b="1" i="1" u="sng" dirty="0">
              <a:solidFill>
                <a:schemeClr val="accent6">
                  <a:lumMod val="75000"/>
                </a:schemeClr>
              </a:solidFill>
            </a:endParaRPr>
          </a:p>
        </p:txBody>
      </p:sp>
      <p:pic>
        <p:nvPicPr>
          <p:cNvPr id="19458" name="Picture 2"/>
          <p:cNvPicPr>
            <a:picLocks noChangeAspect="1" noChangeArrowheads="1"/>
          </p:cNvPicPr>
          <p:nvPr/>
        </p:nvPicPr>
        <p:blipFill>
          <a:blip r:embed="rId2"/>
          <a:srcRect l="31473" t="23578" r="27897" b="13921"/>
          <a:stretch>
            <a:fillRect/>
          </a:stretch>
        </p:blipFill>
        <p:spPr bwMode="auto">
          <a:xfrm>
            <a:off x="165852" y="1224740"/>
            <a:ext cx="6215106" cy="5939648"/>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l="19796" t="33387" r="37927" b="25597"/>
          <a:stretch>
            <a:fillRect/>
          </a:stretch>
        </p:blipFill>
        <p:spPr bwMode="auto">
          <a:xfrm>
            <a:off x="6238082" y="1224740"/>
            <a:ext cx="5786478" cy="2428892"/>
          </a:xfrm>
          <a:prstGeom prst="rect">
            <a:avLst/>
          </a:prstGeom>
          <a:noFill/>
          <a:ln w="9525">
            <a:noFill/>
            <a:miter lim="800000"/>
            <a:headEnd/>
            <a:tailEnd/>
          </a:ln>
          <a:effectLst/>
        </p:spPr>
      </p:pic>
      <p:sp>
        <p:nvSpPr>
          <p:cNvPr id="5" name="Rounded Rectangle 4"/>
          <p:cNvSpPr/>
          <p:nvPr/>
        </p:nvSpPr>
        <p:spPr>
          <a:xfrm>
            <a:off x="6380958" y="4082260"/>
            <a:ext cx="5572164" cy="28678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Font typeface="Wingdings" pitchFamily="2" charset="2"/>
              <a:buChar char="Ø"/>
            </a:pPr>
            <a:r>
              <a:rPr lang="en-US" sz="1400" dirty="0" smtClean="0"/>
              <a:t> I have saved my final best model using </a:t>
            </a:r>
            <a:r>
              <a:rPr lang="en-US" sz="1400" dirty="0" err="1" smtClean="0"/>
              <a:t>joblib</a:t>
            </a:r>
            <a:r>
              <a:rPr lang="en-US" sz="1400" dirty="0" smtClean="0"/>
              <a:t> library in .</a:t>
            </a:r>
            <a:r>
              <a:rPr lang="en-US" sz="1400" dirty="0" err="1" smtClean="0"/>
              <a:t>pkl</a:t>
            </a:r>
            <a:r>
              <a:rPr lang="en-US" sz="1400" dirty="0" smtClean="0"/>
              <a:t> format and loaded saved model for predictions.</a:t>
            </a:r>
          </a:p>
          <a:p>
            <a:pPr algn="ctr"/>
            <a:endParaRPr lang="en-US" sz="1400" dirty="0" smtClean="0"/>
          </a:p>
          <a:p>
            <a:pPr algn="ctr">
              <a:buFont typeface="Wingdings" pitchFamily="2" charset="2"/>
              <a:buChar char="Ø"/>
            </a:pPr>
            <a:r>
              <a:rPr lang="en-US" sz="1400" dirty="0"/>
              <a:t> </a:t>
            </a:r>
            <a:r>
              <a:rPr lang="en-US" sz="1400" dirty="0" smtClean="0"/>
              <a:t>Using regression model, we have got the predicted price of the flight tickets . From the above output we can observe that predicted values  are almost near to the actual values.</a:t>
            </a:r>
          </a:p>
          <a:p>
            <a:pPr algn="ctr"/>
            <a:endParaRPr lang="en-US" sz="1400" dirty="0"/>
          </a:p>
          <a:p>
            <a:pPr algn="ctr">
              <a:buFont typeface="Wingdings" pitchFamily="2" charset="2"/>
              <a:buChar char="Ø"/>
            </a:pPr>
            <a:r>
              <a:rPr lang="en-US" sz="1400" dirty="0" smtClean="0"/>
              <a:t> The graph shows how our final model is mapping. The plot gives the linear relation between predicted and actual price of the used cars. The blue line is the best fitting line which gives the actual values/data and red dots gives the predicted values/data. </a:t>
            </a:r>
          </a:p>
          <a:p>
            <a:pPr algn="ctr">
              <a:buFont typeface="Wingdings" pitchFamily="2" charset="2"/>
              <a:buChar char="Ø"/>
            </a:pP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9771965" cy="723517"/>
          </a:xfrm>
        </p:spPr>
        <p:txBody>
          <a:bodyPr>
            <a:normAutofit fontScale="90000"/>
          </a:bodyPr>
          <a:lstStyle/>
          <a:p>
            <a:r>
              <a:rPr lang="en-US" sz="4000" b="1" i="1" u="sng" dirty="0" smtClean="0">
                <a:solidFill>
                  <a:schemeClr val="accent6">
                    <a:lumMod val="75000"/>
                  </a:schemeClr>
                </a:solidFill>
              </a:rPr>
              <a:t>Conclusion</a:t>
            </a:r>
            <a:endParaRPr lang="en-US" sz="4000" b="1" i="1" u="sng" dirty="0">
              <a:solidFill>
                <a:schemeClr val="accent6">
                  <a:lumMod val="75000"/>
                </a:schemeClr>
              </a:solidFill>
            </a:endParaRPr>
          </a:p>
        </p:txBody>
      </p:sp>
      <p:sp>
        <p:nvSpPr>
          <p:cNvPr id="3" name="TextBox 2"/>
          <p:cNvSpPr txBox="1"/>
          <p:nvPr/>
        </p:nvSpPr>
        <p:spPr>
          <a:xfrm>
            <a:off x="0" y="1296178"/>
            <a:ext cx="12024560" cy="6001643"/>
          </a:xfrm>
          <a:prstGeom prst="rect">
            <a:avLst/>
          </a:prstGeom>
          <a:noFill/>
        </p:spPr>
        <p:txBody>
          <a:bodyPr wrap="square" rtlCol="0">
            <a:spAutoFit/>
          </a:bodyPr>
          <a:lstStyle/>
          <a:p>
            <a:pPr>
              <a:buFont typeface="Wingdings" pitchFamily="2" charset="2"/>
              <a:buChar char="Ø"/>
            </a:pPr>
            <a:r>
              <a:rPr lang="en-US" sz="1800" dirty="0" smtClean="0"/>
              <a:t> The </a:t>
            </a:r>
            <a:r>
              <a:rPr lang="en-US" sz="1800" dirty="0"/>
              <a:t>case study aims to give an idea of applying Machine Learning algorithms to predict the price of the flight tickets. After the completion of this project. We got an insight of how to collect data, pre-processing the data, analyze the data, cleaning the data and building a model.</a:t>
            </a:r>
          </a:p>
          <a:p>
            <a:pPr>
              <a:buFont typeface="Wingdings" pitchFamily="2" charset="2"/>
              <a:buChar char="Ø"/>
            </a:pPr>
            <a:r>
              <a:rPr lang="en-US" sz="1800" dirty="0" smtClean="0"/>
              <a:t> First </a:t>
            </a:r>
            <a:r>
              <a:rPr lang="en-US" sz="1800" dirty="0"/>
              <a:t>we collected the flights data from website </a:t>
            </a:r>
            <a:r>
              <a:rPr lang="en-US" sz="1800" u="sng" dirty="0">
                <a:hlinkClick r:id="rId2"/>
              </a:rPr>
              <a:t>www.yatra.com</a:t>
            </a:r>
            <a:r>
              <a:rPr lang="en-US" sz="1800" dirty="0"/>
              <a:t> and it was done by using Web Scraping. The framework used for web scraping was Selenium, which has an advantage of automating our process of collecting data. We collected almost 3355 of data which contained the ticket price of the flights and other related features. Then, the scrapped data was saved in a excel file so that we can use further and </a:t>
            </a:r>
            <a:r>
              <a:rPr lang="en-US" sz="1800" dirty="0" err="1"/>
              <a:t>analyse</a:t>
            </a:r>
            <a:r>
              <a:rPr lang="en-US" sz="1800" dirty="0"/>
              <a:t> the data.</a:t>
            </a:r>
          </a:p>
          <a:p>
            <a:pPr>
              <a:buFont typeface="Wingdings" pitchFamily="2" charset="2"/>
              <a:buChar char="Ø"/>
            </a:pPr>
            <a:r>
              <a:rPr lang="en-US" sz="1800" dirty="0" smtClean="0"/>
              <a:t> Then </a:t>
            </a:r>
            <a:r>
              <a:rPr lang="en-US" sz="1800" dirty="0"/>
              <a:t>we loaded the dataset and have done data cleaning. EDA process and pre-processing techniques like checking outliers, </a:t>
            </a:r>
            <a:r>
              <a:rPr lang="en-US" sz="1800" dirty="0" err="1"/>
              <a:t>skewness</a:t>
            </a:r>
            <a:r>
              <a:rPr lang="en-US" sz="1800" dirty="0"/>
              <a:t>, correlation, scaling data etc and got better insights from data visualization.</a:t>
            </a:r>
          </a:p>
          <a:p>
            <a:pPr>
              <a:buFont typeface="Wingdings" pitchFamily="2" charset="2"/>
              <a:buChar char="Ø"/>
            </a:pPr>
            <a:r>
              <a:rPr lang="en-US" sz="1800" dirty="0" smtClean="0"/>
              <a:t> From </a:t>
            </a:r>
            <a:r>
              <a:rPr lang="en-US" sz="1800" dirty="0"/>
              <a:t>the visualizations we </a:t>
            </a:r>
            <a:r>
              <a:rPr lang="en-US" sz="1800" dirty="0" smtClean="0"/>
              <a:t>got to know that flight ticket prices change during morning and evening time of the day. From the distribution plots we came to know that the prices of the flight tickets are going up and down, they are not fixed at a time. Also, from this graph we found prices are increasing in large amounts. Also from categorical and numerical plots we found that the prices are tending to go up as the time is approaching from morning to evening. From the categorical plots (bar and box)  we came to know that early morning and late night flights are cheaper compared to working hours. From the categorical plots we found that the flight ticket prices increases as the person get near to departure time. That is last minute flights are very expensive. From the bar plot we got to know that both Indigo and </a:t>
            </a:r>
            <a:r>
              <a:rPr lang="en-US" sz="1800" dirty="0" err="1" smtClean="0"/>
              <a:t>Spicejet</a:t>
            </a:r>
            <a:r>
              <a:rPr lang="en-US" sz="1800" dirty="0" smtClean="0"/>
              <a:t> airways almost having same ticket fares.</a:t>
            </a:r>
          </a:p>
          <a:p>
            <a:pPr>
              <a:buFont typeface="Wingdings" pitchFamily="2" charset="2"/>
              <a:buChar char="Ø"/>
            </a:pPr>
            <a:r>
              <a:rPr lang="en-US" sz="1800" dirty="0"/>
              <a:t> </a:t>
            </a:r>
            <a:r>
              <a:rPr lang="en-US" sz="1800" dirty="0" smtClean="0"/>
              <a:t>After separating our train and test data, we started running different ML regression algorithms to find out the best performing model on the basis of different metrics like R2 Score MAE, MSE, RMSE. We got Extra Trees </a:t>
            </a:r>
            <a:r>
              <a:rPr lang="en-US" sz="1800" dirty="0" err="1" smtClean="0"/>
              <a:t>Regressor</a:t>
            </a:r>
            <a:r>
              <a:rPr lang="en-US" sz="1800" dirty="0" smtClean="0"/>
              <a:t>  as the best parameter and improving the score . The R2 score increased after  tuning so. We concluded that Extra Trees </a:t>
            </a:r>
            <a:r>
              <a:rPr lang="en-US" sz="1800" dirty="0" err="1" smtClean="0"/>
              <a:t>Regressor</a:t>
            </a:r>
            <a:r>
              <a:rPr lang="en-US" sz="1800" dirty="0" smtClean="0"/>
              <a:t> as the best model as it was giving high R2 score after tuning.</a:t>
            </a:r>
            <a:endParaRPr lang="en-US" sz="1800" dirty="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ttyImages-.jpg"/>
          <p:cNvPicPr>
            <a:picLocks noChangeAspect="1"/>
          </p:cNvPicPr>
          <p:nvPr/>
        </p:nvPicPr>
        <p:blipFill>
          <a:blip r:embed="rId2"/>
          <a:stretch>
            <a:fillRect/>
          </a:stretch>
        </p:blipFill>
        <p:spPr>
          <a:xfrm>
            <a:off x="0" y="153820"/>
            <a:ext cx="12190413" cy="68567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
            <a:ext cx="10971372" cy="1081864"/>
          </a:xfrm>
        </p:spPr>
        <p:txBody>
          <a:bodyPr>
            <a:normAutofit/>
          </a:bodyPr>
          <a:lstStyle/>
          <a:p>
            <a:r>
              <a:rPr lang="en-US" sz="4800" b="1" i="1" u="sng" dirty="0" smtClean="0">
                <a:solidFill>
                  <a:schemeClr val="accent6">
                    <a:lumMod val="75000"/>
                  </a:schemeClr>
                </a:solidFill>
              </a:rPr>
              <a:t>Problem Statement</a:t>
            </a:r>
            <a:endParaRPr lang="en-US" sz="4800" b="1" i="1" u="sng" dirty="0">
              <a:solidFill>
                <a:schemeClr val="accent6">
                  <a:lumMod val="75000"/>
                </a:schemeClr>
              </a:solidFill>
            </a:endParaRPr>
          </a:p>
        </p:txBody>
      </p:sp>
      <p:sp>
        <p:nvSpPr>
          <p:cNvPr id="3" name="Content Placeholder 2"/>
          <p:cNvSpPr>
            <a:spLocks noGrp="1"/>
          </p:cNvSpPr>
          <p:nvPr>
            <p:ph idx="1"/>
          </p:nvPr>
        </p:nvSpPr>
        <p:spPr>
          <a:xfrm>
            <a:off x="1" y="1439054"/>
            <a:ext cx="7666841" cy="5429288"/>
          </a:xfrm>
        </p:spPr>
        <p:txBody>
          <a:bodyPr>
            <a:normAutofit fontScale="55000" lnSpcReduction="20000"/>
          </a:bodyPr>
          <a:lstStyle/>
          <a:p>
            <a:pPr>
              <a:buNone/>
            </a:pPr>
            <a:r>
              <a:rPr lang="en-US" sz="3300" dirty="0"/>
              <a:t>Anyone who has booked a flight ticket knows how unexpectedly the prices </a:t>
            </a:r>
            <a:r>
              <a:rPr lang="en-US" sz="3300" dirty="0" smtClean="0"/>
              <a:t>vary.</a:t>
            </a:r>
          </a:p>
          <a:p>
            <a:pPr>
              <a:buNone/>
            </a:pPr>
            <a:r>
              <a:rPr lang="en-US" sz="3300" dirty="0" smtClean="0"/>
              <a:t>The</a:t>
            </a:r>
            <a:r>
              <a:rPr lang="en-US" sz="3300" dirty="0"/>
              <a:t> </a:t>
            </a:r>
            <a:r>
              <a:rPr lang="en-US" sz="3300" dirty="0" smtClean="0"/>
              <a:t>cheapest </a:t>
            </a:r>
            <a:r>
              <a:rPr lang="en-US" sz="3300" dirty="0"/>
              <a:t>available ticket on a given flight gets more and less </a:t>
            </a:r>
            <a:r>
              <a:rPr lang="en-US" sz="3300" dirty="0" smtClean="0"/>
              <a:t>expensive</a:t>
            </a:r>
          </a:p>
          <a:p>
            <a:pPr>
              <a:buNone/>
            </a:pPr>
            <a:r>
              <a:rPr lang="en-US" sz="3300" dirty="0" smtClean="0"/>
              <a:t>over </a:t>
            </a:r>
            <a:r>
              <a:rPr lang="en-US" sz="3300" dirty="0"/>
              <a:t>time. </a:t>
            </a:r>
            <a:r>
              <a:rPr lang="en-US" sz="3300" dirty="0" smtClean="0"/>
              <a:t>The usually </a:t>
            </a:r>
            <a:r>
              <a:rPr lang="en-US" sz="3300" dirty="0"/>
              <a:t>happens as an attempt to maximize revenue based on </a:t>
            </a:r>
            <a:r>
              <a:rPr lang="en-US" sz="3300" dirty="0" smtClean="0"/>
              <a:t>–</a:t>
            </a:r>
            <a:r>
              <a:rPr lang="en-US" sz="3300" dirty="0"/>
              <a:t> </a:t>
            </a:r>
          </a:p>
          <a:p>
            <a:pPr lvl="0">
              <a:buFont typeface="Wingdings" pitchFamily="2" charset="2"/>
              <a:buChar char="§"/>
            </a:pPr>
            <a:r>
              <a:rPr lang="en-US" sz="3300" dirty="0"/>
              <a:t>Time of purchase patterns (making sure last-minute purchases are expensive).</a:t>
            </a:r>
          </a:p>
          <a:p>
            <a:pPr>
              <a:buNone/>
            </a:pPr>
            <a:r>
              <a:rPr lang="en-US" sz="3300" dirty="0"/>
              <a:t> </a:t>
            </a:r>
          </a:p>
          <a:p>
            <a:pPr lvl="0">
              <a:buFont typeface="Wingdings" pitchFamily="2" charset="2"/>
              <a:buChar char="§"/>
            </a:pPr>
            <a:r>
              <a:rPr lang="en-US" sz="3300" dirty="0"/>
              <a:t>Keeping the flight as full as they want it (raising prices on a flight which is filling up in order to reduce sales and hold back inventory for those expensive last-minute </a:t>
            </a:r>
            <a:r>
              <a:rPr lang="en-US" sz="2900" dirty="0"/>
              <a:t>expensive purchases</a:t>
            </a:r>
            <a:r>
              <a:rPr lang="en-US" sz="2900" dirty="0" smtClean="0"/>
              <a:t>).</a:t>
            </a:r>
          </a:p>
          <a:p>
            <a:pPr lvl="0"/>
            <a:endParaRPr lang="en-US" sz="2600" dirty="0"/>
          </a:p>
          <a:p>
            <a:pPr>
              <a:buNone/>
            </a:pPr>
            <a:r>
              <a:rPr lang="en-US" sz="3600" b="1" i="1" dirty="0"/>
              <a:t>Business Goal</a:t>
            </a:r>
            <a:r>
              <a:rPr lang="en-US" sz="3300" b="1" i="1" dirty="0"/>
              <a:t>:  </a:t>
            </a:r>
            <a:r>
              <a:rPr lang="en-US" sz="3300" dirty="0"/>
              <a:t> The main aim of this project is to predict the price of </a:t>
            </a:r>
            <a:r>
              <a:rPr lang="en-US" sz="3300" dirty="0" smtClean="0"/>
              <a:t>flight</a:t>
            </a:r>
          </a:p>
          <a:p>
            <a:pPr>
              <a:buNone/>
            </a:pPr>
            <a:r>
              <a:rPr lang="en-US" sz="3300" dirty="0" smtClean="0"/>
              <a:t>Tickets based on various </a:t>
            </a:r>
            <a:r>
              <a:rPr lang="en-US" sz="3300" dirty="0"/>
              <a:t>features. The purpose of the paper is to study </a:t>
            </a:r>
            <a:r>
              <a:rPr lang="en-US" sz="3300" dirty="0" smtClean="0"/>
              <a:t>the</a:t>
            </a:r>
          </a:p>
          <a:p>
            <a:pPr>
              <a:buNone/>
            </a:pPr>
            <a:r>
              <a:rPr lang="en-US" sz="3300" dirty="0" smtClean="0"/>
              <a:t>Factors Which influence the fluctuations </a:t>
            </a:r>
            <a:r>
              <a:rPr lang="en-US" sz="3300" dirty="0"/>
              <a:t>in the airfare prices and how they </a:t>
            </a:r>
            <a:r>
              <a:rPr lang="en-US" sz="3300" dirty="0" smtClean="0"/>
              <a:t>are</a:t>
            </a:r>
          </a:p>
          <a:p>
            <a:pPr>
              <a:buNone/>
            </a:pPr>
            <a:r>
              <a:rPr lang="en-US" sz="3300" dirty="0" smtClean="0"/>
              <a:t>Related to </a:t>
            </a:r>
            <a:r>
              <a:rPr lang="en-US" sz="3300" dirty="0"/>
              <a:t>the </a:t>
            </a:r>
            <a:r>
              <a:rPr lang="en-US" sz="3300" dirty="0" smtClean="0"/>
              <a:t>change in </a:t>
            </a:r>
            <a:r>
              <a:rPr lang="en-US" sz="3300" dirty="0"/>
              <a:t>the prices</a:t>
            </a:r>
            <a:r>
              <a:rPr lang="en-US" sz="3300" dirty="0" smtClean="0"/>
              <a:t>.</a:t>
            </a:r>
          </a:p>
          <a:p>
            <a:pPr>
              <a:buNone/>
            </a:pPr>
            <a:r>
              <a:rPr lang="en-US" sz="3300" dirty="0"/>
              <a:t> </a:t>
            </a:r>
            <a:r>
              <a:rPr lang="en-US" sz="3300" dirty="0" smtClean="0"/>
              <a:t>             </a:t>
            </a:r>
            <a:r>
              <a:rPr lang="en-US" sz="3300" dirty="0"/>
              <a:t>Then using this information, build a system that can help </a:t>
            </a:r>
            <a:r>
              <a:rPr lang="en-US" sz="3300" dirty="0" smtClean="0"/>
              <a:t>buyers</a:t>
            </a:r>
          </a:p>
          <a:p>
            <a:pPr>
              <a:buNone/>
            </a:pPr>
            <a:r>
              <a:rPr lang="en-US" sz="3300" dirty="0" smtClean="0"/>
              <a:t>whether to buy </a:t>
            </a:r>
            <a:r>
              <a:rPr lang="en-US" sz="3300" dirty="0"/>
              <a:t>a ticket or not. So, we will deploy a Machine Learning model for </a:t>
            </a:r>
            <a:endParaRPr lang="en-US" sz="3300" dirty="0" smtClean="0"/>
          </a:p>
          <a:p>
            <a:pPr>
              <a:buNone/>
            </a:pPr>
            <a:r>
              <a:rPr lang="en-US" sz="3300" dirty="0" smtClean="0"/>
              <a:t>flight </a:t>
            </a:r>
            <a:r>
              <a:rPr lang="en-US" sz="3300" dirty="0"/>
              <a:t>ticket </a:t>
            </a:r>
            <a:r>
              <a:rPr lang="en-US" sz="3300" dirty="0" smtClean="0"/>
              <a:t>price prediction </a:t>
            </a:r>
            <a:r>
              <a:rPr lang="en-US" sz="3300" dirty="0"/>
              <a:t>and analysis. This model will provide </a:t>
            </a:r>
            <a:r>
              <a:rPr lang="en-US" sz="3300" dirty="0" smtClean="0"/>
              <a:t>the</a:t>
            </a:r>
          </a:p>
          <a:p>
            <a:pPr>
              <a:buNone/>
            </a:pPr>
            <a:r>
              <a:rPr lang="en-US" sz="3300" dirty="0" smtClean="0"/>
              <a:t>approximate </a:t>
            </a:r>
            <a:r>
              <a:rPr lang="en-US" sz="3300" dirty="0"/>
              <a:t>selling price for </a:t>
            </a:r>
            <a:r>
              <a:rPr lang="en-US" sz="3300" dirty="0" smtClean="0"/>
              <a:t>the flight </a:t>
            </a:r>
            <a:r>
              <a:rPr lang="en-US" sz="3300" dirty="0"/>
              <a:t>ticket based on different features.</a:t>
            </a:r>
          </a:p>
          <a:p>
            <a:pPr lvl="0"/>
            <a:endParaRPr lang="en-US" sz="2300" dirty="0"/>
          </a:p>
          <a:p>
            <a:endParaRPr lang="en-US" sz="2000" dirty="0"/>
          </a:p>
        </p:txBody>
      </p:sp>
      <p:pic>
        <p:nvPicPr>
          <p:cNvPr id="4" name="Picture 3" descr="1-8.jpg"/>
          <p:cNvPicPr>
            <a:picLocks noChangeAspect="1"/>
          </p:cNvPicPr>
          <p:nvPr/>
        </p:nvPicPr>
        <p:blipFill>
          <a:blip r:embed="rId2"/>
          <a:srcRect l="33164"/>
          <a:stretch>
            <a:fillRect/>
          </a:stretch>
        </p:blipFill>
        <p:spPr>
          <a:xfrm>
            <a:off x="7738279" y="1510492"/>
            <a:ext cx="4452133" cy="47863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0"/>
            <a:ext cx="10971372" cy="1081865"/>
          </a:xfrm>
        </p:spPr>
        <p:txBody>
          <a:bodyPr>
            <a:normAutofit/>
          </a:bodyPr>
          <a:lstStyle/>
          <a:p>
            <a:r>
              <a:rPr lang="en-US" sz="4800" b="1" i="1" u="sng" dirty="0" smtClean="0">
                <a:solidFill>
                  <a:schemeClr val="accent6">
                    <a:lumMod val="75000"/>
                  </a:schemeClr>
                </a:solidFill>
              </a:rPr>
              <a:t>Problem Understanding</a:t>
            </a:r>
            <a:endParaRPr lang="en-US" sz="4800" b="1" i="1" u="sng" dirty="0">
              <a:solidFill>
                <a:schemeClr val="accent6">
                  <a:lumMod val="75000"/>
                </a:schemeClr>
              </a:solidFill>
            </a:endParaRPr>
          </a:p>
        </p:txBody>
      </p:sp>
      <p:sp>
        <p:nvSpPr>
          <p:cNvPr id="3" name="Content Placeholder 2"/>
          <p:cNvSpPr>
            <a:spLocks noGrp="1"/>
          </p:cNvSpPr>
          <p:nvPr>
            <p:ph idx="1"/>
          </p:nvPr>
        </p:nvSpPr>
        <p:spPr>
          <a:xfrm>
            <a:off x="1" y="1296178"/>
            <a:ext cx="7595403" cy="5643602"/>
          </a:xfrm>
        </p:spPr>
        <p:txBody>
          <a:bodyPr>
            <a:normAutofit/>
          </a:bodyPr>
          <a:lstStyle/>
          <a:p>
            <a:pPr>
              <a:buNone/>
            </a:pPr>
            <a:r>
              <a:rPr lang="en-US" sz="2000" dirty="0" smtClean="0"/>
              <a:t>               Airlines implement dynamic pricing for their tickets, and base their pricing decisions on demand estimation models. The reason for such a complicated system is that each flight only has a set number of seats to sell, so airlines have to regulate demand. In the case where demand is expected to exceed capacity, the airline may increase prices, to decrease the rate at which seats fill. On the other hand, a seat that goes unsold represents a loss of</a:t>
            </a:r>
          </a:p>
          <a:p>
            <a:pPr>
              <a:buNone/>
            </a:pPr>
            <a:r>
              <a:rPr lang="en-US" sz="2000" dirty="0"/>
              <a:t> </a:t>
            </a:r>
            <a:r>
              <a:rPr lang="en-US" sz="2000" dirty="0" smtClean="0"/>
              <a:t>        revenue, and selling that seat for any price above the service cost for a single passenger would have been a more preferable scenario.</a:t>
            </a:r>
          </a:p>
          <a:p>
            <a:pPr>
              <a:buNone/>
            </a:pPr>
            <a:endParaRPr lang="en-US" sz="2000" dirty="0"/>
          </a:p>
          <a:p>
            <a:pPr>
              <a:buNone/>
            </a:pPr>
            <a:r>
              <a:rPr lang="en-US" sz="2000" dirty="0" smtClean="0"/>
              <a:t>             </a:t>
            </a:r>
          </a:p>
          <a:p>
            <a:pPr>
              <a:buNone/>
            </a:pPr>
            <a:r>
              <a:rPr lang="en-US" sz="2000" dirty="0" smtClean="0"/>
              <a:t>                  Here we are trying to help the buyers to understand the price of flight tickets by deploying machine learning models. These models would help the sellers/buyers to understand the flight ticket prices in market and accordingly they would be able to book their tickets.</a:t>
            </a:r>
            <a:endParaRPr lang="en-US" sz="2000" dirty="0"/>
          </a:p>
        </p:txBody>
      </p:sp>
      <p:pic>
        <p:nvPicPr>
          <p:cNvPr id="5" name="Picture 4" descr="cheap-plane-hero-01-1.png"/>
          <p:cNvPicPr>
            <a:picLocks noChangeAspect="1"/>
          </p:cNvPicPr>
          <p:nvPr/>
        </p:nvPicPr>
        <p:blipFill>
          <a:blip r:embed="rId2"/>
          <a:srcRect l="10398" t="5450"/>
          <a:stretch>
            <a:fillRect/>
          </a:stretch>
        </p:blipFill>
        <p:spPr>
          <a:xfrm>
            <a:off x="7881156" y="1439054"/>
            <a:ext cx="4309257" cy="49577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4608"/>
            <a:ext cx="8858312" cy="571504"/>
          </a:xfrm>
        </p:spPr>
        <p:txBody>
          <a:bodyPr>
            <a:normAutofit fontScale="90000"/>
          </a:bodyPr>
          <a:lstStyle/>
          <a:p>
            <a:r>
              <a:rPr lang="en-US" sz="4800" b="1" i="1" u="sng" dirty="0" smtClean="0">
                <a:solidFill>
                  <a:schemeClr val="accent6">
                    <a:lumMod val="75000"/>
                  </a:schemeClr>
                </a:solidFill>
              </a:rPr>
              <a:t>Benefits of Flight Price Prediction</a:t>
            </a:r>
            <a:endParaRPr lang="en-US" sz="4800" b="1" i="1" u="sng" dirty="0">
              <a:solidFill>
                <a:schemeClr val="accent6">
                  <a:lumMod val="75000"/>
                </a:schemeClr>
              </a:solidFill>
            </a:endParaRPr>
          </a:p>
        </p:txBody>
      </p:sp>
      <p:sp>
        <p:nvSpPr>
          <p:cNvPr id="3" name="Content Placeholder 2"/>
          <p:cNvSpPr>
            <a:spLocks noGrp="1"/>
          </p:cNvSpPr>
          <p:nvPr>
            <p:ph idx="1"/>
          </p:nvPr>
        </p:nvSpPr>
        <p:spPr>
          <a:xfrm>
            <a:off x="0" y="1153302"/>
            <a:ext cx="7238213" cy="6011086"/>
          </a:xfrm>
        </p:spPr>
        <p:txBody>
          <a:bodyPr>
            <a:normAutofit/>
          </a:bodyPr>
          <a:lstStyle/>
          <a:p>
            <a:pPr>
              <a:buNone/>
            </a:pPr>
            <a:r>
              <a:rPr lang="en-US" sz="1800" dirty="0" smtClean="0"/>
              <a:t>  Pricing in the airline industry is often compared to a brain game between </a:t>
            </a:r>
          </a:p>
          <a:p>
            <a:pPr>
              <a:buNone/>
            </a:pPr>
            <a:r>
              <a:rPr lang="en-US" sz="1800" dirty="0" smtClean="0"/>
              <a:t>Carriers and passengers where each party pursues the best rates. Carriers</a:t>
            </a:r>
          </a:p>
          <a:p>
            <a:pPr>
              <a:buNone/>
            </a:pPr>
            <a:r>
              <a:rPr lang="en-US" sz="1800" dirty="0" smtClean="0"/>
              <a:t>love selling tickets at the highest price possible while still not losing</a:t>
            </a:r>
          </a:p>
          <a:p>
            <a:pPr>
              <a:buNone/>
            </a:pPr>
            <a:r>
              <a:rPr lang="en-US" sz="1800" dirty="0" smtClean="0"/>
              <a:t>consumers to competitors. Passengers are crazy about buying flights at</a:t>
            </a:r>
          </a:p>
          <a:p>
            <a:pPr>
              <a:buNone/>
            </a:pPr>
            <a:r>
              <a:rPr lang="en-US" sz="1800" dirty="0" smtClean="0"/>
              <a:t>the lowest cost available while not missing the chance to get on board. All</a:t>
            </a:r>
          </a:p>
          <a:p>
            <a:pPr>
              <a:buNone/>
            </a:pPr>
            <a:r>
              <a:rPr lang="en-US" sz="1800" dirty="0" smtClean="0"/>
              <a:t>This makes flight prices fluctuant and hard to predict. But nothing is </a:t>
            </a:r>
          </a:p>
          <a:p>
            <a:pPr>
              <a:buNone/>
            </a:pPr>
            <a:r>
              <a:rPr lang="en-US" sz="1800" dirty="0" smtClean="0"/>
              <a:t>impossible for people armed with intellect and algorithms. Predicting flight</a:t>
            </a:r>
          </a:p>
          <a:p>
            <a:pPr>
              <a:buNone/>
            </a:pPr>
            <a:r>
              <a:rPr lang="en-US" sz="1800" dirty="0" smtClean="0"/>
              <a:t>Prices helps an individuals to know and understand the future price of the </a:t>
            </a:r>
          </a:p>
          <a:p>
            <a:pPr>
              <a:buNone/>
            </a:pPr>
            <a:r>
              <a:rPr lang="en-US" sz="1800" dirty="0" smtClean="0"/>
              <a:t>flight tickets .</a:t>
            </a:r>
          </a:p>
          <a:p>
            <a:pPr>
              <a:buNone/>
            </a:pPr>
            <a:r>
              <a:rPr lang="en-US" sz="1800" dirty="0"/>
              <a:t> </a:t>
            </a:r>
            <a:r>
              <a:rPr lang="en-US" sz="1800" dirty="0" smtClean="0"/>
              <a:t>    There are two main use cases of flight price prediction in the travel</a:t>
            </a:r>
          </a:p>
          <a:p>
            <a:pPr>
              <a:buNone/>
            </a:pPr>
            <a:r>
              <a:rPr lang="en-US" sz="1800" dirty="0" smtClean="0"/>
              <a:t>Industry . OTAs and other travel platforms integrate this feature to attract</a:t>
            </a:r>
          </a:p>
          <a:p>
            <a:pPr>
              <a:buNone/>
            </a:pPr>
            <a:r>
              <a:rPr lang="en-US" sz="1800" dirty="0" smtClean="0"/>
              <a:t>More visitors looking for the best rates. Airlines employ the technology to </a:t>
            </a:r>
          </a:p>
          <a:p>
            <a:pPr>
              <a:buNone/>
            </a:pPr>
            <a:r>
              <a:rPr lang="en-US" sz="1800" dirty="0" smtClean="0"/>
              <a:t>Forecast rates of competitors and adjust their pricing strategies</a:t>
            </a:r>
          </a:p>
          <a:p>
            <a:pPr>
              <a:buNone/>
            </a:pPr>
            <a:r>
              <a:rPr lang="en-US" sz="1800" dirty="0" smtClean="0"/>
              <a:t>accordingly.</a:t>
            </a:r>
          </a:p>
          <a:p>
            <a:pPr>
              <a:buNone/>
            </a:pPr>
            <a:r>
              <a:rPr lang="en-US" sz="1800" dirty="0"/>
              <a:t> </a:t>
            </a:r>
            <a:r>
              <a:rPr lang="en-US" sz="1800" dirty="0" smtClean="0"/>
              <a:t>    A passenger side predictor proposed by an OTA suggests the best time</a:t>
            </a:r>
          </a:p>
          <a:p>
            <a:pPr>
              <a:buNone/>
            </a:pPr>
            <a:r>
              <a:rPr lang="en-US" sz="1800" dirty="0" smtClean="0"/>
              <a:t>to buy a ticket so that travelers can make informed decisions. Carriers, on </a:t>
            </a:r>
          </a:p>
          <a:p>
            <a:pPr>
              <a:buNone/>
            </a:pPr>
            <a:r>
              <a:rPr lang="en-US" sz="1800" dirty="0" smtClean="0"/>
              <a:t>Their end, try to find out the optimal price they should set to maximize </a:t>
            </a:r>
          </a:p>
          <a:p>
            <a:pPr>
              <a:buNone/>
            </a:pPr>
            <a:r>
              <a:rPr lang="en-US" sz="1800" dirty="0" smtClean="0"/>
              <a:t>Revenue while remaining competitive.  </a:t>
            </a:r>
            <a:endParaRPr lang="en-US" sz="1800" dirty="0"/>
          </a:p>
        </p:txBody>
      </p:sp>
      <p:pic>
        <p:nvPicPr>
          <p:cNvPr id="4" name="Picture 3" descr="word-image-20.png"/>
          <p:cNvPicPr>
            <a:picLocks noChangeAspect="1"/>
          </p:cNvPicPr>
          <p:nvPr/>
        </p:nvPicPr>
        <p:blipFill>
          <a:blip r:embed="rId2"/>
          <a:stretch>
            <a:fillRect/>
          </a:stretch>
        </p:blipFill>
        <p:spPr>
          <a:xfrm>
            <a:off x="7309652" y="1153302"/>
            <a:ext cx="4880761" cy="57864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1057849" cy="652079"/>
          </a:xfrm>
        </p:spPr>
        <p:txBody>
          <a:bodyPr>
            <a:noAutofit/>
          </a:bodyPr>
          <a:lstStyle/>
          <a:p>
            <a:r>
              <a:rPr lang="en-US" sz="4000" b="1" i="1" u="sng" dirty="0" smtClean="0">
                <a:solidFill>
                  <a:schemeClr val="accent6">
                    <a:lumMod val="75000"/>
                  </a:schemeClr>
                </a:solidFill>
              </a:rPr>
              <a:t>Data Analysis and Model Building Flowchart</a:t>
            </a:r>
            <a:endParaRPr lang="en-US" sz="4000" b="1" i="1" u="sng" dirty="0">
              <a:solidFill>
                <a:schemeClr val="accent6">
                  <a:lumMod val="75000"/>
                </a:schemeClr>
              </a:solidFill>
            </a:endParaRPr>
          </a:p>
        </p:txBody>
      </p:sp>
      <p:sp>
        <p:nvSpPr>
          <p:cNvPr id="3" name="Rounded Rectangle 2"/>
          <p:cNvSpPr/>
          <p:nvPr/>
        </p:nvSpPr>
        <p:spPr>
          <a:xfrm>
            <a:off x="308728" y="1367616"/>
            <a:ext cx="2643206"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Import Libraries</a:t>
            </a:r>
            <a:endParaRPr lang="en-US" b="1" i="1" dirty="0">
              <a:solidFill>
                <a:srgbClr val="002060"/>
              </a:solidFill>
            </a:endParaRPr>
          </a:p>
        </p:txBody>
      </p:sp>
      <p:sp>
        <p:nvSpPr>
          <p:cNvPr id="4" name="Rounded Rectangle 3"/>
          <p:cNvSpPr/>
          <p:nvPr/>
        </p:nvSpPr>
        <p:spPr>
          <a:xfrm>
            <a:off x="4595008" y="1367616"/>
            <a:ext cx="2714644" cy="10001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Import Collected Dataset</a:t>
            </a:r>
            <a:endParaRPr lang="en-US" b="1" i="1" dirty="0">
              <a:solidFill>
                <a:srgbClr val="002060"/>
              </a:solidFill>
            </a:endParaRPr>
          </a:p>
        </p:txBody>
      </p:sp>
      <p:sp>
        <p:nvSpPr>
          <p:cNvPr id="5" name="Rounded Rectangle 4"/>
          <p:cNvSpPr/>
          <p:nvPr/>
        </p:nvSpPr>
        <p:spPr>
          <a:xfrm>
            <a:off x="8881288" y="1367616"/>
            <a:ext cx="2786082" cy="92869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Data </a:t>
            </a:r>
          </a:p>
          <a:p>
            <a:pPr algn="ctr"/>
            <a:r>
              <a:rPr lang="en-US" b="1" i="1" dirty="0" smtClean="0">
                <a:solidFill>
                  <a:srgbClr val="002060"/>
                </a:solidFill>
              </a:rPr>
              <a:t>Preprocessing</a:t>
            </a:r>
            <a:endParaRPr lang="en-US" b="1" i="1" dirty="0">
              <a:solidFill>
                <a:srgbClr val="002060"/>
              </a:solidFill>
            </a:endParaRPr>
          </a:p>
        </p:txBody>
      </p:sp>
      <p:sp>
        <p:nvSpPr>
          <p:cNvPr id="6" name="Rounded Rectangle 5"/>
          <p:cNvSpPr/>
          <p:nvPr/>
        </p:nvSpPr>
        <p:spPr>
          <a:xfrm>
            <a:off x="308728" y="2867814"/>
            <a:ext cx="2643206" cy="11430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Identifying Outliers and </a:t>
            </a:r>
            <a:r>
              <a:rPr lang="en-US" b="1" i="1" dirty="0" err="1" smtClean="0">
                <a:solidFill>
                  <a:srgbClr val="002060"/>
                </a:solidFill>
              </a:rPr>
              <a:t>Skewness</a:t>
            </a:r>
            <a:endParaRPr lang="en-US" b="1" i="1" dirty="0">
              <a:solidFill>
                <a:srgbClr val="002060"/>
              </a:solidFill>
            </a:endParaRPr>
          </a:p>
        </p:txBody>
      </p:sp>
      <p:sp>
        <p:nvSpPr>
          <p:cNvPr id="7" name="Rounded Rectangle 6"/>
          <p:cNvSpPr/>
          <p:nvPr/>
        </p:nvSpPr>
        <p:spPr>
          <a:xfrm>
            <a:off x="4666446" y="2796376"/>
            <a:ext cx="2714644" cy="11430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Visualizations</a:t>
            </a:r>
          </a:p>
          <a:p>
            <a:pPr algn="ctr"/>
            <a:r>
              <a:rPr lang="en-US" b="1" i="1" dirty="0" smtClean="0">
                <a:solidFill>
                  <a:srgbClr val="002060"/>
                </a:solidFill>
              </a:rPr>
              <a:t>(EDA)</a:t>
            </a:r>
            <a:endParaRPr lang="en-US" b="1" i="1" dirty="0">
              <a:solidFill>
                <a:srgbClr val="002060"/>
              </a:solidFill>
            </a:endParaRPr>
          </a:p>
        </p:txBody>
      </p:sp>
      <p:sp>
        <p:nvSpPr>
          <p:cNvPr id="8" name="Rounded Rectangle 7"/>
          <p:cNvSpPr/>
          <p:nvPr/>
        </p:nvSpPr>
        <p:spPr>
          <a:xfrm>
            <a:off x="8881288" y="2796376"/>
            <a:ext cx="2857520"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Feature</a:t>
            </a:r>
          </a:p>
          <a:p>
            <a:pPr algn="ctr"/>
            <a:r>
              <a:rPr lang="en-US" b="1" i="1" dirty="0" smtClean="0">
                <a:solidFill>
                  <a:srgbClr val="002060"/>
                </a:solidFill>
              </a:rPr>
              <a:t>Engineering</a:t>
            </a:r>
            <a:endParaRPr lang="en-US" b="1" i="1" dirty="0">
              <a:solidFill>
                <a:srgbClr val="002060"/>
              </a:solidFill>
            </a:endParaRPr>
          </a:p>
        </p:txBody>
      </p:sp>
      <p:sp>
        <p:nvSpPr>
          <p:cNvPr id="9" name="Rounded Rectangle 8"/>
          <p:cNvSpPr/>
          <p:nvPr/>
        </p:nvSpPr>
        <p:spPr>
          <a:xfrm>
            <a:off x="308728" y="4510888"/>
            <a:ext cx="2643206"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Label Encoder</a:t>
            </a:r>
            <a:endParaRPr lang="en-US" b="1" i="1" dirty="0">
              <a:solidFill>
                <a:srgbClr val="002060"/>
              </a:solidFill>
            </a:endParaRPr>
          </a:p>
        </p:txBody>
      </p:sp>
      <p:sp>
        <p:nvSpPr>
          <p:cNvPr id="10" name="Rounded Rectangle 9"/>
          <p:cNvSpPr/>
          <p:nvPr/>
        </p:nvSpPr>
        <p:spPr>
          <a:xfrm>
            <a:off x="308728" y="5939648"/>
            <a:ext cx="2714644"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Saving the Model &amp; Predictions</a:t>
            </a:r>
            <a:endParaRPr lang="en-US" b="1" i="1" dirty="0">
              <a:solidFill>
                <a:srgbClr val="002060"/>
              </a:solidFill>
            </a:endParaRPr>
          </a:p>
        </p:txBody>
      </p:sp>
      <p:sp>
        <p:nvSpPr>
          <p:cNvPr id="11" name="Rounded Rectangle 10"/>
          <p:cNvSpPr/>
          <p:nvPr/>
        </p:nvSpPr>
        <p:spPr>
          <a:xfrm>
            <a:off x="4666446" y="4439450"/>
            <a:ext cx="2786082"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Checking</a:t>
            </a:r>
          </a:p>
          <a:p>
            <a:pPr algn="ctr"/>
            <a:r>
              <a:rPr lang="en-US" b="1" i="1" dirty="0" smtClean="0">
                <a:solidFill>
                  <a:srgbClr val="002060"/>
                </a:solidFill>
              </a:rPr>
              <a:t>Correlation</a:t>
            </a:r>
            <a:endParaRPr lang="en-US" b="1" i="1" dirty="0">
              <a:solidFill>
                <a:srgbClr val="002060"/>
              </a:solidFill>
            </a:endParaRPr>
          </a:p>
        </p:txBody>
      </p:sp>
      <p:sp>
        <p:nvSpPr>
          <p:cNvPr id="12" name="Rounded Rectangle 11"/>
          <p:cNvSpPr/>
          <p:nvPr/>
        </p:nvSpPr>
        <p:spPr>
          <a:xfrm>
            <a:off x="4737884" y="5868210"/>
            <a:ext cx="2786082" cy="10818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Hyper Parameter Tuning</a:t>
            </a:r>
            <a:endParaRPr lang="en-US" b="1" i="1" dirty="0">
              <a:solidFill>
                <a:srgbClr val="002060"/>
              </a:solidFill>
            </a:endParaRPr>
          </a:p>
        </p:txBody>
      </p:sp>
      <p:sp>
        <p:nvSpPr>
          <p:cNvPr id="13" name="Rounded Rectangle 12"/>
          <p:cNvSpPr/>
          <p:nvPr/>
        </p:nvSpPr>
        <p:spPr>
          <a:xfrm>
            <a:off x="8952726" y="4368012"/>
            <a:ext cx="2786082" cy="10001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Model Building</a:t>
            </a:r>
            <a:endParaRPr lang="en-US" b="1" i="1" dirty="0">
              <a:solidFill>
                <a:srgbClr val="002060"/>
              </a:solidFill>
            </a:endParaRPr>
          </a:p>
        </p:txBody>
      </p:sp>
      <p:sp>
        <p:nvSpPr>
          <p:cNvPr id="14" name="Rounded Rectangle 13"/>
          <p:cNvSpPr/>
          <p:nvPr/>
        </p:nvSpPr>
        <p:spPr>
          <a:xfrm>
            <a:off x="9024164" y="5868210"/>
            <a:ext cx="2786082" cy="10715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smtClean="0">
                <a:solidFill>
                  <a:srgbClr val="002060"/>
                </a:solidFill>
              </a:rPr>
              <a:t>R2 score &amp; Evaluation Metrics</a:t>
            </a:r>
            <a:endParaRPr lang="en-US" b="1" i="1" dirty="0">
              <a:solidFill>
                <a:srgbClr val="002060"/>
              </a:solidFill>
            </a:endParaRPr>
          </a:p>
        </p:txBody>
      </p:sp>
      <p:sp>
        <p:nvSpPr>
          <p:cNvPr id="15" name="Down Arrow 14"/>
          <p:cNvSpPr/>
          <p:nvPr/>
        </p:nvSpPr>
        <p:spPr>
          <a:xfrm>
            <a:off x="1380298" y="4082260"/>
            <a:ext cx="357190"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Down Arrow 15"/>
          <p:cNvSpPr/>
          <p:nvPr/>
        </p:nvSpPr>
        <p:spPr>
          <a:xfrm>
            <a:off x="10167172" y="2367748"/>
            <a:ext cx="357190"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Down Arrow 16"/>
          <p:cNvSpPr/>
          <p:nvPr/>
        </p:nvSpPr>
        <p:spPr>
          <a:xfrm>
            <a:off x="10310048" y="5439582"/>
            <a:ext cx="357190" cy="428628"/>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Right Arrow 17"/>
          <p:cNvSpPr/>
          <p:nvPr/>
        </p:nvSpPr>
        <p:spPr>
          <a:xfrm>
            <a:off x="3380562" y="1724806"/>
            <a:ext cx="835532"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 name="Right Arrow 18"/>
          <p:cNvSpPr/>
          <p:nvPr/>
        </p:nvSpPr>
        <p:spPr>
          <a:xfrm>
            <a:off x="7666842" y="1724806"/>
            <a:ext cx="857256"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Right Arrow 19"/>
          <p:cNvSpPr/>
          <p:nvPr/>
        </p:nvSpPr>
        <p:spPr>
          <a:xfrm>
            <a:off x="3452000" y="4796640"/>
            <a:ext cx="857256"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Right Arrow 20"/>
          <p:cNvSpPr/>
          <p:nvPr/>
        </p:nvSpPr>
        <p:spPr>
          <a:xfrm>
            <a:off x="7809718" y="4725202"/>
            <a:ext cx="857256" cy="3571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 name="Left Arrow 21"/>
          <p:cNvSpPr/>
          <p:nvPr/>
        </p:nvSpPr>
        <p:spPr>
          <a:xfrm>
            <a:off x="3380562" y="3225004"/>
            <a:ext cx="857256"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 name="Left Arrow 22"/>
          <p:cNvSpPr/>
          <p:nvPr/>
        </p:nvSpPr>
        <p:spPr>
          <a:xfrm>
            <a:off x="7738280" y="3153566"/>
            <a:ext cx="857256"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4" name="Left Arrow 23"/>
          <p:cNvSpPr/>
          <p:nvPr/>
        </p:nvSpPr>
        <p:spPr>
          <a:xfrm>
            <a:off x="7881156" y="6225400"/>
            <a:ext cx="785818"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Left Arrow 24"/>
          <p:cNvSpPr/>
          <p:nvPr/>
        </p:nvSpPr>
        <p:spPr>
          <a:xfrm>
            <a:off x="3452000" y="6225400"/>
            <a:ext cx="857256" cy="357190"/>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7355" cy="652080"/>
          </a:xfrm>
        </p:spPr>
        <p:txBody>
          <a:bodyPr>
            <a:normAutofit fontScale="90000"/>
          </a:bodyPr>
          <a:lstStyle/>
          <a:p>
            <a:r>
              <a:rPr lang="en-US" sz="4000" b="1" i="1" u="sng" dirty="0" smtClean="0">
                <a:solidFill>
                  <a:schemeClr val="accent6">
                    <a:lumMod val="75000"/>
                  </a:schemeClr>
                </a:solidFill>
              </a:rPr>
              <a:t>Exploratory Data Analysis (EDA) Steps</a:t>
            </a:r>
            <a:endParaRPr lang="en-US" sz="4000" b="1" i="1" u="sng" dirty="0">
              <a:solidFill>
                <a:schemeClr val="accent6">
                  <a:lumMod val="75000"/>
                </a:schemeClr>
              </a:solidFill>
            </a:endParaRPr>
          </a:p>
        </p:txBody>
      </p:sp>
      <p:sp>
        <p:nvSpPr>
          <p:cNvPr id="3" name="Content Placeholder 2"/>
          <p:cNvSpPr>
            <a:spLocks noGrp="1"/>
          </p:cNvSpPr>
          <p:nvPr>
            <p:ph idx="1"/>
          </p:nvPr>
        </p:nvSpPr>
        <p:spPr>
          <a:xfrm>
            <a:off x="0" y="796112"/>
            <a:ext cx="12190413" cy="6368276"/>
          </a:xfrm>
        </p:spPr>
        <p:txBody>
          <a:bodyPr>
            <a:normAutofit/>
          </a:bodyPr>
          <a:lstStyle/>
          <a:p>
            <a:pPr>
              <a:buFont typeface="Wingdings" pitchFamily="2" charset="2"/>
              <a:buChar char="Ø"/>
            </a:pPr>
            <a:r>
              <a:rPr lang="en-US" sz="1800" dirty="0" smtClean="0"/>
              <a:t>Importing necessary libraries and importing dataset as a data frame.</a:t>
            </a:r>
          </a:p>
          <a:p>
            <a:pPr>
              <a:buFont typeface="Wingdings" pitchFamily="2" charset="2"/>
              <a:buChar char="Ø"/>
            </a:pPr>
            <a:r>
              <a:rPr lang="en-US" sz="1800" dirty="0" smtClean="0"/>
              <a:t>Checked some statistical information like shape, number of unique values present, info, data types etc.</a:t>
            </a:r>
          </a:p>
          <a:p>
            <a:pPr>
              <a:buFont typeface="Wingdings" pitchFamily="2" charset="2"/>
              <a:buChar char="Ø"/>
            </a:pPr>
            <a:r>
              <a:rPr lang="en-US" sz="1800" dirty="0" smtClean="0"/>
              <a:t>Taking care of Timestamp variables by converting data types of “</a:t>
            </a:r>
            <a:r>
              <a:rPr lang="en-US" sz="1800" dirty="0" err="1" smtClean="0"/>
              <a:t>Departure_time</a:t>
            </a:r>
            <a:r>
              <a:rPr lang="en-US" sz="1800" dirty="0" smtClean="0"/>
              <a:t>” and “</a:t>
            </a:r>
            <a:r>
              <a:rPr lang="en-US" sz="1800" dirty="0" err="1" smtClean="0"/>
              <a:t>Time_of_arrival</a:t>
            </a:r>
            <a:r>
              <a:rPr lang="en-US" sz="1800" dirty="0" smtClean="0"/>
              <a:t>” from object data type into </a:t>
            </a:r>
            <a:r>
              <a:rPr lang="en-US" sz="1800" dirty="0" err="1" smtClean="0"/>
              <a:t>datetime</a:t>
            </a:r>
            <a:r>
              <a:rPr lang="en-US" sz="1800" dirty="0" smtClean="0"/>
              <a:t> data types.</a:t>
            </a:r>
          </a:p>
          <a:p>
            <a:pPr>
              <a:buFont typeface="Wingdings" pitchFamily="2" charset="2"/>
              <a:buChar char="Ø"/>
            </a:pPr>
            <a:r>
              <a:rPr lang="en-US" sz="1800" dirty="0" smtClean="0"/>
              <a:t>Done feature engineering on some features as they had some irrelevant values and replaced them with empty spaces.</a:t>
            </a:r>
          </a:p>
          <a:p>
            <a:pPr>
              <a:buFont typeface="Wingdings" pitchFamily="2" charset="2"/>
              <a:buChar char="Ø"/>
            </a:pPr>
            <a:r>
              <a:rPr lang="en-US" sz="1800" dirty="0" smtClean="0"/>
              <a:t>Extracted proper Duration column in terms of float data type from the difference of arrival time and departure time. Extracted </a:t>
            </a:r>
            <a:r>
              <a:rPr lang="en-US" sz="1800" dirty="0" err="1" smtClean="0"/>
              <a:t>Departure_Hours</a:t>
            </a:r>
            <a:r>
              <a:rPr lang="en-US" sz="1800" dirty="0" smtClean="0"/>
              <a:t>, </a:t>
            </a:r>
            <a:r>
              <a:rPr lang="en-US" sz="1800" dirty="0" err="1" smtClean="0"/>
              <a:t>Departure_Min</a:t>
            </a:r>
            <a:r>
              <a:rPr lang="en-US" sz="1800" dirty="0"/>
              <a:t> </a:t>
            </a:r>
            <a:r>
              <a:rPr lang="en-US" sz="1800" dirty="0" smtClean="0"/>
              <a:t>and </a:t>
            </a:r>
            <a:r>
              <a:rPr lang="en-US" sz="1800" dirty="0" err="1" smtClean="0"/>
              <a:t>Arrival_Hour</a:t>
            </a:r>
            <a:r>
              <a:rPr lang="en-US" sz="1800" dirty="0" smtClean="0"/>
              <a:t>, </a:t>
            </a:r>
            <a:r>
              <a:rPr lang="en-US" sz="1800" dirty="0" err="1" smtClean="0"/>
              <a:t>Arrival_Min</a:t>
            </a:r>
            <a:r>
              <a:rPr lang="en-US" sz="1800" dirty="0" smtClean="0"/>
              <a:t> columns from </a:t>
            </a:r>
            <a:r>
              <a:rPr lang="en-US" sz="1800" dirty="0" err="1" smtClean="0"/>
              <a:t>Departure_time</a:t>
            </a:r>
            <a:r>
              <a:rPr lang="en-US" sz="1800" dirty="0"/>
              <a:t> </a:t>
            </a:r>
            <a:r>
              <a:rPr lang="en-US" sz="1800" dirty="0" smtClean="0"/>
              <a:t>and </a:t>
            </a:r>
            <a:r>
              <a:rPr lang="en-US" sz="1800" dirty="0" err="1" smtClean="0"/>
              <a:t>Time_of_arrival</a:t>
            </a:r>
            <a:r>
              <a:rPr lang="en-US" sz="1800" dirty="0" smtClean="0"/>
              <a:t> columns and dropped these columns after extraction.</a:t>
            </a:r>
          </a:p>
          <a:p>
            <a:pPr>
              <a:buFont typeface="Wingdings" pitchFamily="2" charset="2"/>
              <a:buChar char="Ø"/>
            </a:pPr>
            <a:r>
              <a:rPr lang="en-US" sz="1800" dirty="0" smtClean="0"/>
              <a:t>The label “Price” should be continuous numeric data but due to some string values like “,” it was showing as object data type. So, I replaced this sign by empty space and converted into float data type.</a:t>
            </a:r>
          </a:p>
          <a:p>
            <a:pPr>
              <a:buFont typeface="Wingdings" pitchFamily="2" charset="2"/>
              <a:buChar char="Ø"/>
            </a:pPr>
            <a:r>
              <a:rPr lang="en-US" sz="1800" dirty="0" smtClean="0"/>
              <a:t>Grouped same categories in the column </a:t>
            </a:r>
            <a:r>
              <a:rPr lang="en-US" sz="1800" dirty="0" err="1" smtClean="0"/>
              <a:t>Meal_availability</a:t>
            </a:r>
            <a:r>
              <a:rPr lang="en-US" sz="1800" dirty="0" smtClean="0"/>
              <a:t> and converted categorical data into numeric data in </a:t>
            </a:r>
            <a:r>
              <a:rPr lang="en-US" sz="1800" dirty="0" err="1" smtClean="0"/>
              <a:t>Number_of_stops</a:t>
            </a:r>
            <a:r>
              <a:rPr lang="en-US" sz="1800" dirty="0" smtClean="0"/>
              <a:t> column.</a:t>
            </a:r>
          </a:p>
          <a:p>
            <a:pPr>
              <a:buFont typeface="Wingdings" pitchFamily="2" charset="2"/>
              <a:buChar char="Ø"/>
            </a:pPr>
            <a:r>
              <a:rPr lang="en-US" sz="1800" dirty="0" smtClean="0"/>
              <a:t>Checked for null values and found no missing values in the dataset.</a:t>
            </a:r>
          </a:p>
          <a:p>
            <a:pPr>
              <a:buFont typeface="Wingdings" pitchFamily="2" charset="2"/>
              <a:buChar char="Ø"/>
            </a:pPr>
            <a:r>
              <a:rPr lang="en-US" sz="1800" dirty="0" smtClean="0"/>
              <a:t>Performed </a:t>
            </a:r>
            <a:r>
              <a:rPr lang="en-US" sz="1800" dirty="0" err="1" smtClean="0"/>
              <a:t>univariate</a:t>
            </a:r>
            <a:r>
              <a:rPr lang="en-US" sz="1800" dirty="0" smtClean="0"/>
              <a:t>, </a:t>
            </a:r>
            <a:r>
              <a:rPr lang="en-US" sz="1800" dirty="0" err="1" smtClean="0"/>
              <a:t>bivariate</a:t>
            </a:r>
            <a:r>
              <a:rPr lang="en-US" sz="1800" dirty="0" smtClean="0"/>
              <a:t> and multivariate analysis. Visualized each feature using </a:t>
            </a:r>
            <a:r>
              <a:rPr lang="en-US" sz="1800" dirty="0" err="1" smtClean="0"/>
              <a:t>seaborn</a:t>
            </a:r>
            <a:r>
              <a:rPr lang="en-US" sz="1800" dirty="0" smtClean="0"/>
              <a:t> and </a:t>
            </a:r>
            <a:r>
              <a:rPr lang="en-US" sz="1800" dirty="0" err="1" smtClean="0"/>
              <a:t>matplotlib</a:t>
            </a:r>
            <a:r>
              <a:rPr lang="en-US" sz="1800" dirty="0" smtClean="0"/>
              <a:t> libraries by plotting several categorical  and numerical plots like pie plot, count plot, bar plot, </a:t>
            </a:r>
            <a:r>
              <a:rPr lang="en-US" sz="1800" dirty="0" err="1" smtClean="0"/>
              <a:t>reg</a:t>
            </a:r>
            <a:r>
              <a:rPr lang="en-US" sz="1800" dirty="0" smtClean="0"/>
              <a:t> plot, strip plot, line plot, box plot, </a:t>
            </a:r>
            <a:r>
              <a:rPr lang="en-US" sz="1800" dirty="0" err="1" smtClean="0"/>
              <a:t>boxen</a:t>
            </a:r>
            <a:r>
              <a:rPr lang="en-US" sz="1800" dirty="0" smtClean="0"/>
              <a:t> plot, distribution plot and pair plot.</a:t>
            </a:r>
          </a:p>
          <a:p>
            <a:pPr>
              <a:buFont typeface="Wingdings" pitchFamily="2" charset="2"/>
              <a:buChar char="Ø"/>
            </a:pPr>
            <a:r>
              <a:rPr lang="en-US" sz="1800" dirty="0" smtClean="0"/>
              <a:t>Identified outliers using box plots and checked </a:t>
            </a:r>
            <a:r>
              <a:rPr lang="en-US" sz="1800" dirty="0" err="1" smtClean="0"/>
              <a:t>skewness</a:t>
            </a:r>
            <a:r>
              <a:rPr lang="en-US" sz="1800" dirty="0" smtClean="0"/>
              <a:t> and removed </a:t>
            </a:r>
            <a:r>
              <a:rPr lang="en-US" sz="1800" dirty="0" err="1" smtClean="0"/>
              <a:t>skewness</a:t>
            </a:r>
            <a:r>
              <a:rPr lang="en-US" sz="1800" dirty="0" smtClean="0"/>
              <a:t> in Duration column using </a:t>
            </a:r>
            <a:r>
              <a:rPr lang="en-US" sz="1800" dirty="0" err="1" smtClean="0"/>
              <a:t>sqrt</a:t>
            </a:r>
            <a:r>
              <a:rPr lang="en-US" sz="1800" dirty="0" smtClean="0"/>
              <a:t> method.</a:t>
            </a:r>
          </a:p>
          <a:p>
            <a:pPr>
              <a:buFont typeface="Wingdings" pitchFamily="2" charset="2"/>
              <a:buChar char="Ø"/>
            </a:pPr>
            <a:r>
              <a:rPr lang="en-US" sz="1800" dirty="0" smtClean="0"/>
              <a:t>Used Pearson’s correlation coefficient to check the correlation between label and features. With the help of </a:t>
            </a:r>
            <a:r>
              <a:rPr lang="en-US" sz="1800" dirty="0" err="1" smtClean="0"/>
              <a:t>heatmap</a:t>
            </a:r>
            <a:r>
              <a:rPr lang="en-US" sz="1800" dirty="0" smtClean="0"/>
              <a:t> and correlation bar graph was able to understand the Feature </a:t>
            </a:r>
            <a:r>
              <a:rPr lang="en-US" sz="1800" dirty="0" err="1" smtClean="0"/>
              <a:t>vs</a:t>
            </a:r>
            <a:r>
              <a:rPr lang="en-US" sz="1800" dirty="0" smtClean="0"/>
              <a:t> Label relativity and insights on multi </a:t>
            </a:r>
            <a:r>
              <a:rPr lang="en-US" sz="1800" dirty="0" err="1" smtClean="0"/>
              <a:t>colinearity</a:t>
            </a:r>
            <a:r>
              <a:rPr lang="en-US" sz="1800" dirty="0" smtClean="0"/>
              <a:t> amongst the feature columns.</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286909"/>
            <a:ext cx="10971372" cy="723517"/>
          </a:xfrm>
        </p:spPr>
        <p:txBody>
          <a:bodyPr>
            <a:normAutofit/>
          </a:bodyPr>
          <a:lstStyle/>
          <a:p>
            <a:r>
              <a:rPr lang="en-US" sz="3200" b="1" i="1" u="sng" dirty="0" smtClean="0">
                <a:solidFill>
                  <a:schemeClr val="accent6">
                    <a:lumMod val="75000"/>
                  </a:schemeClr>
                </a:solidFill>
              </a:rPr>
              <a:t>Visualization : </a:t>
            </a:r>
            <a:r>
              <a:rPr lang="en-US" sz="3200" b="1" i="1" u="sng" dirty="0" err="1" smtClean="0">
                <a:solidFill>
                  <a:schemeClr val="accent6">
                    <a:lumMod val="75000"/>
                  </a:schemeClr>
                </a:solidFill>
              </a:rPr>
              <a:t>Univariate</a:t>
            </a:r>
            <a:r>
              <a:rPr lang="en-US" sz="3200" b="1" i="1" u="sng" dirty="0" smtClean="0">
                <a:solidFill>
                  <a:schemeClr val="accent6">
                    <a:lumMod val="75000"/>
                  </a:schemeClr>
                </a:solidFill>
              </a:rPr>
              <a:t> Analysis for numerical Variables</a:t>
            </a:r>
            <a:endParaRPr lang="en-US" sz="3200" b="1" i="1" u="sng" dirty="0">
              <a:solidFill>
                <a:schemeClr val="accent6">
                  <a:lumMod val="75000"/>
                </a:schemeClr>
              </a:solidFill>
            </a:endParaRPr>
          </a:p>
        </p:txBody>
      </p:sp>
      <p:sp>
        <p:nvSpPr>
          <p:cNvPr id="3" name="Content Placeholder 2"/>
          <p:cNvSpPr>
            <a:spLocks noGrp="1"/>
          </p:cNvSpPr>
          <p:nvPr>
            <p:ph idx="1"/>
          </p:nvPr>
        </p:nvSpPr>
        <p:spPr>
          <a:xfrm>
            <a:off x="165852" y="1296178"/>
            <a:ext cx="4572032" cy="5643602"/>
          </a:xfrm>
        </p:spPr>
        <p:txBody>
          <a:bodyPr>
            <a:normAutofit lnSpcReduction="10000"/>
          </a:bodyPr>
          <a:lstStyle/>
          <a:p>
            <a:pPr>
              <a:buNone/>
            </a:pPr>
            <a:r>
              <a:rPr lang="en-US" sz="1800" dirty="0" smtClean="0"/>
              <a:t>The distribution plot shows how the data has</a:t>
            </a:r>
          </a:p>
          <a:p>
            <a:pPr>
              <a:buNone/>
            </a:pPr>
            <a:r>
              <a:rPr lang="en-US" sz="1800" dirty="0" smtClean="0"/>
              <a:t>been distributed in each of the columns.</a:t>
            </a:r>
          </a:p>
          <a:p>
            <a:pPr>
              <a:buNone/>
            </a:pPr>
            <a:endParaRPr lang="en-US" sz="1800" dirty="0"/>
          </a:p>
          <a:p>
            <a:pPr>
              <a:buNone/>
            </a:pPr>
            <a:r>
              <a:rPr lang="en-US" sz="1800" dirty="0" smtClean="0"/>
              <a:t>     From the distribution plot we can observe</a:t>
            </a:r>
          </a:p>
          <a:p>
            <a:pPr>
              <a:buNone/>
            </a:pPr>
            <a:r>
              <a:rPr lang="en-US" sz="1800" dirty="0" smtClean="0"/>
              <a:t>the columns are somewhat distributed</a:t>
            </a:r>
          </a:p>
          <a:p>
            <a:pPr>
              <a:buNone/>
            </a:pPr>
            <a:r>
              <a:rPr lang="en-US" sz="1800" dirty="0" smtClean="0"/>
              <a:t>normally as they have no proper bell shape</a:t>
            </a:r>
          </a:p>
          <a:p>
            <a:pPr>
              <a:buNone/>
            </a:pPr>
            <a:r>
              <a:rPr lang="en-US" sz="1800" dirty="0" smtClean="0"/>
              <a:t>curve. </a:t>
            </a:r>
            <a:endParaRPr lang="en-US" sz="1800" dirty="0"/>
          </a:p>
          <a:p>
            <a:pPr>
              <a:buNone/>
            </a:pPr>
            <a:r>
              <a:rPr lang="en-US" sz="1800" dirty="0" smtClean="0"/>
              <a:t>           The columns like  “Duration”,</a:t>
            </a:r>
          </a:p>
          <a:p>
            <a:pPr>
              <a:buNone/>
            </a:pPr>
            <a:r>
              <a:rPr lang="en-US" sz="1800" dirty="0" smtClean="0"/>
              <a:t>“</a:t>
            </a:r>
            <a:r>
              <a:rPr lang="en-US" sz="1800" dirty="0" err="1" smtClean="0"/>
              <a:t>Number_of_stops</a:t>
            </a:r>
            <a:r>
              <a:rPr lang="en-US" sz="1800" dirty="0" smtClean="0"/>
              <a:t>” and “Price” are skewed to</a:t>
            </a:r>
          </a:p>
          <a:p>
            <a:pPr>
              <a:buNone/>
            </a:pPr>
            <a:r>
              <a:rPr lang="en-US" sz="1800" dirty="0" smtClean="0"/>
              <a:t>right as the mean value in these columns are</a:t>
            </a:r>
          </a:p>
          <a:p>
            <a:pPr>
              <a:buNone/>
            </a:pPr>
            <a:r>
              <a:rPr lang="en-US" sz="1800" dirty="0" smtClean="0"/>
              <a:t>much greater than the median(50%) .</a:t>
            </a:r>
          </a:p>
          <a:p>
            <a:pPr>
              <a:buNone/>
            </a:pPr>
            <a:r>
              <a:rPr lang="en-US" sz="1800" dirty="0"/>
              <a:t> </a:t>
            </a:r>
            <a:r>
              <a:rPr lang="en-US" sz="1800" dirty="0" smtClean="0"/>
              <a:t>         Also the data in the column </a:t>
            </a:r>
            <a:r>
              <a:rPr lang="en-US" sz="1800" dirty="0" err="1" smtClean="0"/>
              <a:t>Arrival_Hour</a:t>
            </a:r>
            <a:endParaRPr lang="en-US" sz="1800" dirty="0"/>
          </a:p>
          <a:p>
            <a:pPr>
              <a:buNone/>
            </a:pPr>
            <a:r>
              <a:rPr lang="en-US" sz="1800" dirty="0" smtClean="0"/>
              <a:t>Skewed to left since the mean values is less </a:t>
            </a:r>
          </a:p>
          <a:p>
            <a:pPr>
              <a:buNone/>
            </a:pPr>
            <a:r>
              <a:rPr lang="en-US" sz="1800" dirty="0"/>
              <a:t>t</a:t>
            </a:r>
            <a:r>
              <a:rPr lang="en-US" sz="1800" dirty="0" smtClean="0"/>
              <a:t>han  the median.</a:t>
            </a:r>
          </a:p>
          <a:p>
            <a:pPr>
              <a:buNone/>
            </a:pPr>
            <a:r>
              <a:rPr lang="en-US" sz="1800" dirty="0"/>
              <a:t> </a:t>
            </a:r>
            <a:r>
              <a:rPr lang="en-US" sz="1800" dirty="0" smtClean="0"/>
              <a:t>        Since there is presence of </a:t>
            </a:r>
            <a:r>
              <a:rPr lang="en-US" sz="1800" dirty="0" err="1" smtClean="0"/>
              <a:t>skewness</a:t>
            </a:r>
            <a:r>
              <a:rPr lang="en-US" sz="1800" dirty="0" smtClean="0"/>
              <a:t> in</a:t>
            </a:r>
          </a:p>
          <a:p>
            <a:pPr>
              <a:buNone/>
            </a:pPr>
            <a:r>
              <a:rPr lang="en-US" sz="1800" dirty="0" smtClean="0"/>
              <a:t>the data, we need to remove </a:t>
            </a:r>
            <a:r>
              <a:rPr lang="en-US" sz="1800" dirty="0" err="1" smtClean="0"/>
              <a:t>skewness</a:t>
            </a:r>
            <a:r>
              <a:rPr lang="en-US" sz="1800" dirty="0" smtClean="0"/>
              <a:t> in the</a:t>
            </a:r>
          </a:p>
          <a:p>
            <a:pPr>
              <a:buNone/>
            </a:pPr>
            <a:r>
              <a:rPr lang="en-US" sz="1800" dirty="0" smtClean="0"/>
              <a:t>numerical columns to overcome with any kind</a:t>
            </a:r>
          </a:p>
          <a:p>
            <a:pPr>
              <a:buNone/>
            </a:pPr>
            <a:r>
              <a:rPr lang="en-US" sz="1800" dirty="0" smtClean="0"/>
              <a:t>of  data biasness.</a:t>
            </a:r>
          </a:p>
        </p:txBody>
      </p:sp>
      <p:pic>
        <p:nvPicPr>
          <p:cNvPr id="1026" name="Picture 2"/>
          <p:cNvPicPr>
            <a:picLocks noChangeAspect="1" noChangeArrowheads="1"/>
          </p:cNvPicPr>
          <p:nvPr/>
        </p:nvPicPr>
        <p:blipFill>
          <a:blip r:embed="rId2"/>
          <a:srcRect l="27629" t="30414" r="30094" b="10015"/>
          <a:stretch>
            <a:fillRect/>
          </a:stretch>
        </p:blipFill>
        <p:spPr bwMode="auto">
          <a:xfrm>
            <a:off x="4952198" y="1296178"/>
            <a:ext cx="6929486" cy="528641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TotalTime>
  <Words>3096</Words>
  <Application>Microsoft Office PowerPoint</Application>
  <PresentationFormat>Custom</PresentationFormat>
  <Paragraphs>216</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  </vt:lpstr>
      <vt:lpstr>Agenda</vt:lpstr>
      <vt:lpstr>Introduction</vt:lpstr>
      <vt:lpstr>Problem Statement</vt:lpstr>
      <vt:lpstr>Problem Understanding</vt:lpstr>
      <vt:lpstr>Benefits of Flight Price Prediction</vt:lpstr>
      <vt:lpstr>Data Analysis and Model Building Flowchart</vt:lpstr>
      <vt:lpstr>Exploratory Data Analysis (EDA) Steps</vt:lpstr>
      <vt:lpstr>Visualization : Univariate Analysis for numerical Variables</vt:lpstr>
      <vt:lpstr>Univariate Analysis : Visualizing Counts of Categorical Variables</vt:lpstr>
      <vt:lpstr>Univariate Analysis : Visualizing Counts of Categorical Variables</vt:lpstr>
      <vt:lpstr>Bivariate Analysis : Visualizing Categorical Variables vs Price</vt:lpstr>
      <vt:lpstr>Bivariate Analysis : Visualizing Categorical Variables vs Price</vt:lpstr>
      <vt:lpstr>Bivariate Analysis : Visualizing Numerical Variables vs Price</vt:lpstr>
      <vt:lpstr>Bivariate Analysis : Visualizing Numerical Variables vs Price</vt:lpstr>
      <vt:lpstr>Bivariate Analysis</vt:lpstr>
      <vt:lpstr>Bivariate Analysis</vt:lpstr>
      <vt:lpstr>Identifying the outliers using box plot</vt:lpstr>
      <vt:lpstr>Correlation Between Features and Label</vt:lpstr>
      <vt:lpstr>Data Analysis Steps done</vt:lpstr>
      <vt:lpstr>Assumptions :</vt:lpstr>
      <vt:lpstr>Model Building :</vt:lpstr>
      <vt:lpstr>Decision Tree Regressor</vt:lpstr>
      <vt:lpstr>Random Forest Regressor</vt:lpstr>
      <vt:lpstr>Extra Trees Regressor</vt:lpstr>
      <vt:lpstr>Gradient Boosting Regressor</vt:lpstr>
      <vt:lpstr>Bagging Regressor</vt:lpstr>
      <vt:lpstr>Hyperparameter Tuning:</vt:lpstr>
      <vt:lpstr>Creating Final Alter Tuning :</vt:lpstr>
      <vt:lpstr>Saving The Final Model and Predictions From Saved Model</vt:lpstr>
      <vt:lpstr>Conclusion</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HP</dc:creator>
  <cp:lastModifiedBy>HP</cp:lastModifiedBy>
  <cp:revision>33</cp:revision>
  <dcterms:created xsi:type="dcterms:W3CDTF">2022-01-30T07:02:30Z</dcterms:created>
  <dcterms:modified xsi:type="dcterms:W3CDTF">2022-01-30T14:11:12Z</dcterms:modified>
</cp:coreProperties>
</file>